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4"/>
  </p:sldMasterIdLst>
  <p:notesMasterIdLst>
    <p:notesMasterId r:id="rId94"/>
  </p:notesMasterIdLst>
  <p:sldIdLst>
    <p:sldId id="274" r:id="rId5"/>
    <p:sldId id="278" r:id="rId6"/>
    <p:sldId id="289" r:id="rId7"/>
    <p:sldId id="273" r:id="rId8"/>
    <p:sldId id="271" r:id="rId9"/>
    <p:sldId id="447" r:id="rId10"/>
    <p:sldId id="294" r:id="rId11"/>
    <p:sldId id="314" r:id="rId12"/>
    <p:sldId id="337" r:id="rId13"/>
    <p:sldId id="275" r:id="rId14"/>
    <p:sldId id="290" r:id="rId15"/>
    <p:sldId id="291" r:id="rId16"/>
    <p:sldId id="292" r:id="rId17"/>
    <p:sldId id="293" r:id="rId18"/>
    <p:sldId id="390" r:id="rId19"/>
    <p:sldId id="296" r:id="rId20"/>
    <p:sldId id="398" r:id="rId21"/>
    <p:sldId id="343" r:id="rId22"/>
    <p:sldId id="352" r:id="rId23"/>
    <p:sldId id="312" r:id="rId24"/>
    <p:sldId id="298" r:id="rId25"/>
    <p:sldId id="326" r:id="rId26"/>
    <p:sldId id="327" r:id="rId27"/>
    <p:sldId id="325" r:id="rId28"/>
    <p:sldId id="403" r:id="rId29"/>
    <p:sldId id="405" r:id="rId30"/>
    <p:sldId id="440" r:id="rId31"/>
    <p:sldId id="406" r:id="rId32"/>
    <p:sldId id="260" r:id="rId33"/>
    <p:sldId id="407" r:id="rId34"/>
    <p:sldId id="404" r:id="rId35"/>
    <p:sldId id="353" r:id="rId36"/>
    <p:sldId id="409" r:id="rId37"/>
    <p:sldId id="410" r:id="rId38"/>
    <p:sldId id="356" r:id="rId39"/>
    <p:sldId id="299" r:id="rId40"/>
    <p:sldId id="300" r:id="rId41"/>
    <p:sldId id="301" r:id="rId42"/>
    <p:sldId id="302" r:id="rId43"/>
    <p:sldId id="303" r:id="rId44"/>
    <p:sldId id="304" r:id="rId45"/>
    <p:sldId id="363" r:id="rId46"/>
    <p:sldId id="360" r:id="rId47"/>
    <p:sldId id="439" r:id="rId48"/>
    <p:sldId id="361" r:id="rId49"/>
    <p:sldId id="364" r:id="rId50"/>
    <p:sldId id="365" r:id="rId51"/>
    <p:sldId id="366" r:id="rId52"/>
    <p:sldId id="442" r:id="rId53"/>
    <p:sldId id="441" r:id="rId54"/>
    <p:sldId id="315" r:id="rId55"/>
    <p:sldId id="316" r:id="rId56"/>
    <p:sldId id="317" r:id="rId57"/>
    <p:sldId id="399" r:id="rId58"/>
    <p:sldId id="433" r:id="rId59"/>
    <p:sldId id="412" r:id="rId60"/>
    <p:sldId id="432" r:id="rId61"/>
    <p:sldId id="414" r:id="rId62"/>
    <p:sldId id="431" r:id="rId63"/>
    <p:sldId id="443" r:id="rId64"/>
    <p:sldId id="430" r:id="rId65"/>
    <p:sldId id="444" r:id="rId66"/>
    <p:sldId id="437" r:id="rId67"/>
    <p:sldId id="445" r:id="rId68"/>
    <p:sldId id="438" r:id="rId69"/>
    <p:sldId id="434" r:id="rId70"/>
    <p:sldId id="436" r:id="rId71"/>
    <p:sldId id="429" r:id="rId72"/>
    <p:sldId id="417" r:id="rId73"/>
    <p:sldId id="428" r:id="rId74"/>
    <p:sldId id="427" r:id="rId75"/>
    <p:sldId id="313" r:id="rId76"/>
    <p:sldId id="448" r:id="rId77"/>
    <p:sldId id="388" r:id="rId78"/>
    <p:sldId id="371" r:id="rId79"/>
    <p:sldId id="389" r:id="rId80"/>
    <p:sldId id="400" r:id="rId81"/>
    <p:sldId id="418" r:id="rId82"/>
    <p:sldId id="416" r:id="rId83"/>
    <p:sldId id="419" r:id="rId84"/>
    <p:sldId id="420" r:id="rId85"/>
    <p:sldId id="421" r:id="rId86"/>
    <p:sldId id="422" r:id="rId87"/>
    <p:sldId id="426" r:id="rId88"/>
    <p:sldId id="423" r:id="rId89"/>
    <p:sldId id="424" r:id="rId90"/>
    <p:sldId id="401" r:id="rId91"/>
    <p:sldId id="402" r:id="rId92"/>
    <p:sldId id="27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BF0"/>
    <a:srgbClr val="65BCF5"/>
    <a:srgbClr val="E32141"/>
    <a:srgbClr val="D2414D"/>
    <a:srgbClr val="E7405E"/>
    <a:srgbClr val="58A67E"/>
    <a:srgbClr val="53A176"/>
    <a:srgbClr val="59A880"/>
    <a:srgbClr val="BE54AA"/>
    <a:srgbClr val="F15E6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49E7C-6CA3-2A4F-B3BC-9E1CA03B4BCB}" v="1687" dt="2024-04-10T23:07:43.339"/>
    <p1510:client id="{18BE1AA0-87EA-0814-1AFF-25D591904385}" v="7" dt="2024-04-10T00:19:28.100"/>
    <p1510:client id="{20CD9442-A144-8026-86BD-DEEB3F8B7AF8}" v="6" dt="2024-04-10T00:13:32.600"/>
    <p1510:client id="{3FD34AC4-5821-4DC9-9FC5-5764FAA1E20E}" v="332" dt="2024-04-10T23:13:03.421"/>
    <p1510:client id="{46CF69F1-6C25-00F9-4708-53702397FAD2}" v="60" dt="2024-04-10T00:28:54.425"/>
    <p1510:client id="{49B93AF6-A79E-E992-6116-E081E68F0D06}" v="125" dt="2024-04-10T00:33:28.621"/>
    <p1510:client id="{50B602A1-D277-1A15-A659-59F01FC17EBF}" v="141" dt="2024-04-10T00:08:36.137"/>
    <p1510:client id="{6BD1DFA9-49EB-0F59-E21B-3B92BC46F16D}" v="7" dt="2024-04-10T01:10:32.121"/>
    <p1510:client id="{6ECF5207-F2C5-B7F6-89C8-489B4061BF01}" v="22" dt="2024-04-10T00:16:40.572"/>
    <p1510:client id="{795A3D75-CD6F-837C-E58F-6D4368066499}" v="1" dt="2024-04-10T00:24:47.567"/>
    <p1510:client id="{836F4F40-C061-F463-617F-EAFA9FAA1AF3}" v="276" dt="2024-04-10T01:41:17.777"/>
    <p1510:client id="{8CD502A9-8117-21E7-B1C7-FD1A15C4AD16}" v="8" dt="2024-04-10T00:56:12.484"/>
    <p1510:client id="{987A4B56-9E03-5A99-439A-CDE4050968D7}" v="266" dt="2024-04-10T00:24:39.994"/>
    <p1510:client id="{C6FA6BD4-AC20-5BE4-BE48-C523B2DA11C8}" v="150" dt="2024-04-10T01:43:03.665"/>
    <p1510:client id="{CCC8F8EA-DFC3-0ECE-F063-8917C222FEB3}" v="558" dt="2024-04-10T01:08:46.991"/>
    <p1510:client id="{D4081C81-04BD-9801-7941-95EA2732CE12}" v="662" dt="2024-04-10T00:23:35.634"/>
    <p1510:client id="{D5A2C648-43F7-803B-2EC8-9F9EBA00E669}" v="495" dt="2024-04-10T01:39:15.713"/>
    <p1510:client id="{D66559F7-0433-8889-EDEB-8DADF466C267}" v="12" dt="2024-04-10T00:30:39.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9C_3B311747.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_19E_F6335C4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1B4_9D4C4DFE.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_1A1_8814ED8D.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_1A1_8814ED8D1.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_1AB_A38DE17B.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_1AB_A38DE17B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(2)'!$I$1</c:f>
              <c:strCache>
                <c:ptCount val="1"/>
                <c:pt idx="0">
                  <c:v>Sprint-3</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(2)'!$H$2:$H$3</c:f>
              <c:strCache>
                <c:ptCount val="2"/>
                <c:pt idx="0">
                  <c:v>Completed (Velocity)</c:v>
                </c:pt>
                <c:pt idx="1">
                  <c:v>Incompleted</c:v>
                </c:pt>
              </c:strCache>
            </c:strRef>
          </c:cat>
          <c:val>
            <c:numRef>
              <c:f>'Sheet5 (2)'!$I$2:$I$3</c:f>
              <c:numCache>
                <c:formatCode>General</c:formatCode>
                <c:ptCount val="2"/>
                <c:pt idx="0">
                  <c:v>26</c:v>
                </c:pt>
                <c:pt idx="1">
                  <c:v>13</c:v>
                </c:pt>
              </c:numCache>
            </c:numRef>
          </c:val>
          <c:extLst>
            <c:ext xmlns:c16="http://schemas.microsoft.com/office/drawing/2014/chart" uri="{C3380CC4-5D6E-409C-BE32-E72D297353CC}">
              <c16:uniqueId val="{00000000-48B1-4A46-9302-681439156DCC}"/>
            </c:ext>
          </c:extLst>
        </c:ser>
        <c:dLbls>
          <c:showLegendKey val="0"/>
          <c:showVal val="0"/>
          <c:showCatName val="0"/>
          <c:showSerName val="0"/>
          <c:showPercent val="0"/>
          <c:showBubbleSize val="0"/>
        </c:dLbls>
        <c:gapWidth val="150"/>
        <c:shape val="box"/>
        <c:axId val="322162127"/>
        <c:axId val="322159727"/>
        <c:axId val="0"/>
      </c:bar3DChart>
      <c:catAx>
        <c:axId val="3221621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22159727"/>
        <c:crosses val="autoZero"/>
        <c:auto val="1"/>
        <c:lblAlgn val="ctr"/>
        <c:lblOffset val="100"/>
        <c:noMultiLvlLbl val="0"/>
      </c:catAx>
      <c:valAx>
        <c:axId val="322159727"/>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2216212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Historical Velocity</a:t>
            </a:r>
            <a:r>
              <a:rPr lang="en-US" baseline="0"/>
              <a:t> </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(2)'!$H$2</c:f>
              <c:strCache>
                <c:ptCount val="1"/>
                <c:pt idx="0">
                  <c:v>Completed (Velocity)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2"/>
              <c:showLegendKey val="0"/>
              <c:showVal val="1"/>
              <c:showCatName val="1"/>
              <c:showSerName val="1"/>
              <c:showPercent val="0"/>
              <c:showBubbleSize val="0"/>
              <c:extLst>
                <c:ext xmlns:c15="http://schemas.microsoft.com/office/drawing/2012/chart" uri="{CE6537A1-D6FC-4f65-9D91-7224C49458BB}"/>
                <c:ext xmlns:c16="http://schemas.microsoft.com/office/drawing/2014/chart" uri="{C3380CC4-5D6E-409C-BE32-E72D297353CC}">
                  <c16:uniqueId val="{00000000-E669-4232-89DB-CACD0771325D}"/>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(2)'!$I$1:$K$1</c:f>
              <c:strCache>
                <c:ptCount val="3"/>
                <c:pt idx="0">
                  <c:v>Sprint-2</c:v>
                </c:pt>
                <c:pt idx="1">
                  <c:v>Sprint-3</c:v>
                </c:pt>
                <c:pt idx="2">
                  <c:v>Average</c:v>
                </c:pt>
              </c:strCache>
            </c:strRef>
          </c:cat>
          <c:val>
            <c:numRef>
              <c:f>'Sheet5 (2)'!$I$2:$K$2</c:f>
              <c:numCache>
                <c:formatCode>General</c:formatCode>
                <c:ptCount val="3"/>
                <c:pt idx="0">
                  <c:v>33</c:v>
                </c:pt>
                <c:pt idx="1">
                  <c:v>26</c:v>
                </c:pt>
                <c:pt idx="2">
                  <c:v>29.5</c:v>
                </c:pt>
              </c:numCache>
            </c:numRef>
          </c:val>
          <c:extLst>
            <c:ext xmlns:c16="http://schemas.microsoft.com/office/drawing/2014/chart" uri="{C3380CC4-5D6E-409C-BE32-E72D297353CC}">
              <c16:uniqueId val="{00000001-E669-4232-89DB-CACD0771325D}"/>
            </c:ext>
          </c:extLst>
        </c:ser>
        <c:ser>
          <c:idx val="1"/>
          <c:order val="1"/>
          <c:tx>
            <c:strRef>
              <c:f>'Sheet5 (2)'!$H$3</c:f>
              <c:strCache>
                <c:ptCount val="1"/>
                <c:pt idx="0">
                  <c:v>Incompleted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2"/>
              <c:showLegendKey val="0"/>
              <c:showVal val="1"/>
              <c:showCatName val="1"/>
              <c:showSerName val="1"/>
              <c:showPercent val="0"/>
              <c:showBubbleSize val="0"/>
              <c:extLst>
                <c:ext xmlns:c15="http://schemas.microsoft.com/office/drawing/2012/chart" uri="{CE6537A1-D6FC-4f65-9D91-7224C49458BB}"/>
                <c:ext xmlns:c16="http://schemas.microsoft.com/office/drawing/2014/chart" uri="{C3380CC4-5D6E-409C-BE32-E72D297353CC}">
                  <c16:uniqueId val="{00000002-E669-4232-89DB-CACD0771325D}"/>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(2)'!$I$1:$K$1</c:f>
              <c:strCache>
                <c:ptCount val="3"/>
                <c:pt idx="0">
                  <c:v>Sprint-2</c:v>
                </c:pt>
                <c:pt idx="1">
                  <c:v>Sprint-3</c:v>
                </c:pt>
                <c:pt idx="2">
                  <c:v>Average</c:v>
                </c:pt>
              </c:strCache>
            </c:strRef>
          </c:cat>
          <c:val>
            <c:numRef>
              <c:f>'Sheet5 (2)'!$I$3:$K$3</c:f>
              <c:numCache>
                <c:formatCode>General</c:formatCode>
                <c:ptCount val="3"/>
                <c:pt idx="0">
                  <c:v>3</c:v>
                </c:pt>
                <c:pt idx="1">
                  <c:v>13</c:v>
                </c:pt>
              </c:numCache>
            </c:numRef>
          </c:val>
          <c:extLst>
            <c:ext xmlns:c16="http://schemas.microsoft.com/office/drawing/2014/chart" uri="{C3380CC4-5D6E-409C-BE32-E72D297353CC}">
              <c16:uniqueId val="{00000003-E669-4232-89DB-CACD0771325D}"/>
            </c:ext>
          </c:extLst>
        </c:ser>
        <c:dLbls>
          <c:showLegendKey val="0"/>
          <c:showVal val="0"/>
          <c:showCatName val="0"/>
          <c:showSerName val="0"/>
          <c:showPercent val="0"/>
          <c:showBubbleSize val="0"/>
        </c:dLbls>
        <c:gapWidth val="150"/>
        <c:shape val="box"/>
        <c:axId val="322392991"/>
        <c:axId val="2061019567"/>
        <c:axId val="0"/>
      </c:bar3DChart>
      <c:catAx>
        <c:axId val="322392991"/>
        <c:scaling>
          <c:orientation val="minMax"/>
        </c:scaling>
        <c:delete val="0"/>
        <c:axPos val="b"/>
        <c:minorGridlines>
          <c:spPr>
            <a:ln>
              <a:solidFill>
                <a:schemeClr val="dk1">
                  <a:lumMod val="60000"/>
                  <a:lumOff val="40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61019567"/>
        <c:crosses val="autoZero"/>
        <c:auto val="1"/>
        <c:lblAlgn val="ctr"/>
        <c:lblOffset val="100"/>
        <c:noMultiLvlLbl val="0"/>
      </c:catAx>
      <c:valAx>
        <c:axId val="2061019567"/>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22392991"/>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(2)'!$O$1</c:f>
              <c:strCache>
                <c:ptCount val="1"/>
                <c:pt idx="0">
                  <c:v>Sprint-2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(2)'!$O$2:$O$4</c:f>
            </c:numRef>
          </c:val>
          <c:extLst>
            <c:ext xmlns:c16="http://schemas.microsoft.com/office/drawing/2014/chart" uri="{C3380CC4-5D6E-409C-BE32-E72D297353CC}">
              <c16:uniqueId val="{00000000-C2B0-4315-94C1-7DF221F364B0}"/>
            </c:ext>
          </c:extLst>
        </c:ser>
        <c:ser>
          <c:idx val="1"/>
          <c:order val="1"/>
          <c:tx>
            <c:strRef>
              <c:f>'Sheet5 (2)'!$P$1</c:f>
              <c:strCache>
                <c:ptCount val="1"/>
                <c:pt idx="0">
                  <c:v>Sprint-3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(2)'!$P$2:$P$4</c:f>
              <c:numCache>
                <c:formatCode>General</c:formatCode>
                <c:ptCount val="3"/>
                <c:pt idx="0">
                  <c:v>26</c:v>
                </c:pt>
                <c:pt idx="1">
                  <c:v>13</c:v>
                </c:pt>
                <c:pt idx="2">
                  <c:v>39</c:v>
                </c:pt>
              </c:numCache>
            </c:numRef>
          </c:val>
          <c:extLst>
            <c:ext xmlns:c16="http://schemas.microsoft.com/office/drawing/2014/chart" uri="{C3380CC4-5D6E-409C-BE32-E72D297353CC}">
              <c16:uniqueId val="{00000001-C2B0-4315-94C1-7DF221F364B0}"/>
            </c:ext>
          </c:extLst>
        </c:ser>
        <c:dLbls>
          <c:showLegendKey val="0"/>
          <c:showVal val="0"/>
          <c:showCatName val="0"/>
          <c:showSerName val="0"/>
          <c:showPercent val="0"/>
          <c:showBubbleSize val="0"/>
        </c:dLbls>
        <c:gapWidth val="150"/>
        <c:shape val="box"/>
        <c:axId val="261049967"/>
        <c:axId val="261049487"/>
        <c:axId val="0"/>
      </c:bar3DChart>
      <c:catAx>
        <c:axId val="2610499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487"/>
        <c:crosses val="autoZero"/>
        <c:auto val="1"/>
        <c:lblAlgn val="ctr"/>
        <c:lblOffset val="100"/>
        <c:noMultiLvlLbl val="0"/>
      </c:catAx>
      <c:valAx>
        <c:axId val="261049487"/>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96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(2)'!$O$1</c:f>
              <c:strCache>
                <c:ptCount val="1"/>
                <c:pt idx="0">
                  <c:v>Sprint-2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(2)'!$O$2:$O$4</c:f>
              <c:numCache>
                <c:formatCode>General</c:formatCode>
                <c:ptCount val="3"/>
                <c:pt idx="0">
                  <c:v>33</c:v>
                </c:pt>
                <c:pt idx="1">
                  <c:v>3</c:v>
                </c:pt>
                <c:pt idx="2">
                  <c:v>36</c:v>
                </c:pt>
              </c:numCache>
            </c:numRef>
          </c:val>
          <c:extLst>
            <c:ext xmlns:c16="http://schemas.microsoft.com/office/drawing/2014/chart" uri="{C3380CC4-5D6E-409C-BE32-E72D297353CC}">
              <c16:uniqueId val="{00000000-2662-417C-A3FB-C495D9C9299A}"/>
            </c:ext>
          </c:extLst>
        </c:ser>
        <c:ser>
          <c:idx val="1"/>
          <c:order val="1"/>
          <c:tx>
            <c:strRef>
              <c:f>'Sheet5 (2)'!$P$1</c:f>
              <c:strCache>
                <c:ptCount val="1"/>
                <c:pt idx="0">
                  <c:v>Sprint-3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(2)'!$P$2:$P$4</c:f>
              <c:numCache>
                <c:formatCode>General</c:formatCode>
                <c:ptCount val="3"/>
                <c:pt idx="0">
                  <c:v>26</c:v>
                </c:pt>
                <c:pt idx="1">
                  <c:v>13</c:v>
                </c:pt>
                <c:pt idx="2">
                  <c:v>39</c:v>
                </c:pt>
              </c:numCache>
            </c:numRef>
          </c:val>
          <c:extLst>
            <c:ext xmlns:c16="http://schemas.microsoft.com/office/drawing/2014/chart" uri="{C3380CC4-5D6E-409C-BE32-E72D297353CC}">
              <c16:uniqueId val="{00000001-2662-417C-A3FB-C495D9C9299A}"/>
            </c:ext>
          </c:extLst>
        </c:ser>
        <c:dLbls>
          <c:showLegendKey val="0"/>
          <c:showVal val="0"/>
          <c:showCatName val="0"/>
          <c:showSerName val="0"/>
          <c:showPercent val="0"/>
          <c:showBubbleSize val="0"/>
        </c:dLbls>
        <c:gapWidth val="150"/>
        <c:shape val="box"/>
        <c:axId val="261049967"/>
        <c:axId val="261049487"/>
        <c:axId val="0"/>
      </c:bar3DChart>
      <c:catAx>
        <c:axId val="2610499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487"/>
        <c:crosses val="autoZero"/>
        <c:auto val="1"/>
        <c:lblAlgn val="ctr"/>
        <c:lblOffset val="100"/>
        <c:noMultiLvlLbl val="0"/>
      </c:catAx>
      <c:valAx>
        <c:axId val="261049487"/>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96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a:t>
            </a:r>
            <a:r>
              <a:rPr lang="en-US" baseline="0"/>
              <a:t> Ratio</a:t>
            </a:r>
            <a:endParaRPr lang="en-US"/>
          </a:p>
        </c:rich>
      </c:tx>
      <c:layout>
        <c:manualLayout>
          <c:xMode val="edge"/>
          <c:yMode val="edge"/>
          <c:x val="0.37821522309711286"/>
          <c:y val="2.3148148148148147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(2)'!$O$1</c:f>
              <c:strCache>
                <c:ptCount val="1"/>
                <c:pt idx="0">
                  <c:v>Sprint-2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(2)'!$N$2:$N$5</c:f>
              <c:strCache>
                <c:ptCount val="1"/>
                <c:pt idx="0">
                  <c:v>Ratio</c:v>
                </c:pt>
              </c:strCache>
            </c:strRef>
          </c:cat>
          <c:val>
            <c:numRef>
              <c:f>'Sheet5 (2)'!$O$2:$O$5</c:f>
              <c:numCache>
                <c:formatCode>0.00%</c:formatCode>
                <c:ptCount val="1"/>
                <c:pt idx="0">
                  <c:v>0.91659999999999997</c:v>
                </c:pt>
              </c:numCache>
            </c:numRef>
          </c:val>
          <c:extLst>
            <c:ext xmlns:c16="http://schemas.microsoft.com/office/drawing/2014/chart" uri="{C3380CC4-5D6E-409C-BE32-E72D297353CC}">
              <c16:uniqueId val="{00000000-9F22-4AD6-BDB8-3D266C8C39DE}"/>
            </c:ext>
          </c:extLst>
        </c:ser>
        <c:ser>
          <c:idx val="1"/>
          <c:order val="1"/>
          <c:tx>
            <c:strRef>
              <c:f>'Sheet5 (2)'!$P$1</c:f>
              <c:strCache>
                <c:ptCount val="1"/>
                <c:pt idx="0">
                  <c:v>Sprint-3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(2)'!$N$2:$N$5</c:f>
              <c:strCache>
                <c:ptCount val="1"/>
                <c:pt idx="0">
                  <c:v>Ratio</c:v>
                </c:pt>
              </c:strCache>
            </c:strRef>
          </c:cat>
          <c:val>
            <c:numRef>
              <c:f>'Sheet5 (2)'!$P$2:$P$5</c:f>
              <c:numCache>
                <c:formatCode>0.00%</c:formatCode>
                <c:ptCount val="1"/>
                <c:pt idx="0">
                  <c:v>0.66669999999999996</c:v>
                </c:pt>
              </c:numCache>
            </c:numRef>
          </c:val>
          <c:extLst>
            <c:ext xmlns:c16="http://schemas.microsoft.com/office/drawing/2014/chart" uri="{C3380CC4-5D6E-409C-BE32-E72D297353CC}">
              <c16:uniqueId val="{00000001-9F22-4AD6-BDB8-3D266C8C39DE}"/>
            </c:ext>
          </c:extLst>
        </c:ser>
        <c:ser>
          <c:idx val="2"/>
          <c:order val="2"/>
          <c:tx>
            <c:strRef>
              <c:f>'Sheet5 (2)'!$Q$1</c:f>
              <c:strCache>
                <c:ptCount val="1"/>
                <c:pt idx="0">
                  <c:v>Average Ratio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(2)'!$N$2:$N$5</c:f>
              <c:strCache>
                <c:ptCount val="1"/>
                <c:pt idx="0">
                  <c:v>Ratio</c:v>
                </c:pt>
              </c:strCache>
            </c:strRef>
          </c:cat>
          <c:val>
            <c:numRef>
              <c:f>'Sheet5 (2)'!$Q$2:$Q$5</c:f>
              <c:numCache>
                <c:formatCode>0.00%</c:formatCode>
                <c:ptCount val="1"/>
                <c:pt idx="0">
                  <c:v>0.79169999999999996</c:v>
                </c:pt>
              </c:numCache>
            </c:numRef>
          </c:val>
          <c:extLst>
            <c:ext xmlns:c16="http://schemas.microsoft.com/office/drawing/2014/chart" uri="{C3380CC4-5D6E-409C-BE32-E72D297353CC}">
              <c16:uniqueId val="{00000002-9F22-4AD6-BDB8-3D266C8C39DE}"/>
            </c:ext>
          </c:extLst>
        </c:ser>
        <c:dLbls>
          <c:showLegendKey val="0"/>
          <c:showVal val="0"/>
          <c:showCatName val="0"/>
          <c:showSerName val="0"/>
          <c:showPercent val="0"/>
          <c:showBubbleSize val="0"/>
        </c:dLbls>
        <c:gapWidth val="150"/>
        <c:shape val="box"/>
        <c:axId val="621681999"/>
        <c:axId val="621678639"/>
        <c:axId val="0"/>
      </c:bar3DChart>
      <c:catAx>
        <c:axId val="62168199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1678639"/>
        <c:crosses val="autoZero"/>
        <c:auto val="1"/>
        <c:lblAlgn val="ctr"/>
        <c:lblOffset val="100"/>
        <c:noMultiLvlLbl val="0"/>
      </c:catAx>
      <c:valAx>
        <c:axId val="621678639"/>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Ratio</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1681999"/>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(2)'!$O$1</c:f>
              <c:strCache>
                <c:ptCount val="1"/>
                <c:pt idx="0">
                  <c:v>Sprint-2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(2)'!$O$2:$O$4</c:f>
              <c:numCache>
                <c:formatCode>General</c:formatCode>
                <c:ptCount val="3"/>
                <c:pt idx="0">
                  <c:v>33</c:v>
                </c:pt>
                <c:pt idx="1">
                  <c:v>3</c:v>
                </c:pt>
                <c:pt idx="2">
                  <c:v>36</c:v>
                </c:pt>
              </c:numCache>
            </c:numRef>
          </c:val>
          <c:extLst>
            <c:ext xmlns:c16="http://schemas.microsoft.com/office/drawing/2014/chart" uri="{C3380CC4-5D6E-409C-BE32-E72D297353CC}">
              <c16:uniqueId val="{00000000-2662-417C-A3FB-C495D9C9299A}"/>
            </c:ext>
          </c:extLst>
        </c:ser>
        <c:ser>
          <c:idx val="1"/>
          <c:order val="1"/>
          <c:tx>
            <c:strRef>
              <c:f>'Sheet5 (2)'!$P$1</c:f>
              <c:strCache>
                <c:ptCount val="1"/>
                <c:pt idx="0">
                  <c:v>Sprint-3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(2)'!$N$2:$N$4</c:f>
              <c:strCache>
                <c:ptCount val="3"/>
                <c:pt idx="0">
                  <c:v>Completed </c:v>
                </c:pt>
                <c:pt idx="1">
                  <c:v>Incompleted</c:v>
                </c:pt>
                <c:pt idx="2">
                  <c:v>Comitted</c:v>
                </c:pt>
              </c:strCache>
            </c:strRef>
          </c:cat>
          <c:val>
            <c:numRef>
              <c:f>'Sheet5 (2)'!$P$2:$P$4</c:f>
              <c:numCache>
                <c:formatCode>General</c:formatCode>
                <c:ptCount val="3"/>
                <c:pt idx="0">
                  <c:v>26</c:v>
                </c:pt>
                <c:pt idx="1">
                  <c:v>13</c:v>
                </c:pt>
                <c:pt idx="2">
                  <c:v>39</c:v>
                </c:pt>
              </c:numCache>
            </c:numRef>
          </c:val>
          <c:extLst>
            <c:ext xmlns:c16="http://schemas.microsoft.com/office/drawing/2014/chart" uri="{C3380CC4-5D6E-409C-BE32-E72D297353CC}">
              <c16:uniqueId val="{00000001-2662-417C-A3FB-C495D9C9299A}"/>
            </c:ext>
          </c:extLst>
        </c:ser>
        <c:dLbls>
          <c:showLegendKey val="0"/>
          <c:showVal val="0"/>
          <c:showCatName val="0"/>
          <c:showSerName val="0"/>
          <c:showPercent val="0"/>
          <c:showBubbleSize val="0"/>
        </c:dLbls>
        <c:gapWidth val="150"/>
        <c:shape val="box"/>
        <c:axId val="261049967"/>
        <c:axId val="261049487"/>
        <c:axId val="0"/>
      </c:bar3DChart>
      <c:catAx>
        <c:axId val="2610499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487"/>
        <c:crosses val="autoZero"/>
        <c:auto val="1"/>
        <c:lblAlgn val="ctr"/>
        <c:lblOffset val="100"/>
        <c:noMultiLvlLbl val="0"/>
      </c:catAx>
      <c:valAx>
        <c:axId val="261049487"/>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049967"/>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Historic</a:t>
            </a:r>
            <a:r>
              <a:rPr lang="en-US" baseline="0"/>
              <a:t> Ratio</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 (2)'!$AC$1</c:f>
              <c:strCache>
                <c:ptCount val="1"/>
                <c:pt idx="0">
                  <c:v>Sprint-2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(2)'!$AB$2</c:f>
              <c:strCache>
                <c:ptCount val="1"/>
                <c:pt idx="0">
                  <c:v>Ratio</c:v>
                </c:pt>
              </c:strCache>
            </c:strRef>
          </c:cat>
          <c:val>
            <c:numRef>
              <c:f>'Sheet5 (2)'!$AC$2</c:f>
              <c:numCache>
                <c:formatCode>0.00%</c:formatCode>
                <c:ptCount val="1"/>
                <c:pt idx="0">
                  <c:v>0.91659999999999997</c:v>
                </c:pt>
              </c:numCache>
            </c:numRef>
          </c:val>
          <c:extLst>
            <c:ext xmlns:c16="http://schemas.microsoft.com/office/drawing/2014/chart" uri="{C3380CC4-5D6E-409C-BE32-E72D297353CC}">
              <c16:uniqueId val="{00000000-D559-4CC0-9538-809AD1D4BC02}"/>
            </c:ext>
          </c:extLst>
        </c:ser>
        <c:ser>
          <c:idx val="1"/>
          <c:order val="1"/>
          <c:tx>
            <c:strRef>
              <c:f>'Sheet5 (2)'!$AD$1</c:f>
              <c:strCache>
                <c:ptCount val="1"/>
                <c:pt idx="0">
                  <c:v>Sprint-3</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(2)'!$AB$2</c:f>
              <c:strCache>
                <c:ptCount val="1"/>
                <c:pt idx="0">
                  <c:v>Ratio</c:v>
                </c:pt>
              </c:strCache>
            </c:strRef>
          </c:cat>
          <c:val>
            <c:numRef>
              <c:f>'Sheet5 (2)'!$AD$2</c:f>
              <c:numCache>
                <c:formatCode>0.00%</c:formatCode>
                <c:ptCount val="1"/>
                <c:pt idx="0">
                  <c:v>0.66669999999999996</c:v>
                </c:pt>
              </c:numCache>
            </c:numRef>
          </c:val>
          <c:extLst>
            <c:ext xmlns:c16="http://schemas.microsoft.com/office/drawing/2014/chart" uri="{C3380CC4-5D6E-409C-BE32-E72D297353CC}">
              <c16:uniqueId val="{00000001-D559-4CC0-9538-809AD1D4BC02}"/>
            </c:ext>
          </c:extLst>
        </c:ser>
        <c:ser>
          <c:idx val="2"/>
          <c:order val="2"/>
          <c:tx>
            <c:strRef>
              <c:f>'Sheet5 (2)'!$AE$1</c:f>
              <c:strCache>
                <c:ptCount val="1"/>
                <c:pt idx="0">
                  <c:v>Historic Ratio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'Sheet5 (2)'!$AB$2</c:f>
              <c:strCache>
                <c:ptCount val="1"/>
                <c:pt idx="0">
                  <c:v>Ratio</c:v>
                </c:pt>
              </c:strCache>
            </c:strRef>
          </c:cat>
          <c:val>
            <c:numRef>
              <c:f>'Sheet5 (2)'!$AE$2</c:f>
              <c:numCache>
                <c:formatCode>0.00%</c:formatCode>
                <c:ptCount val="1"/>
                <c:pt idx="0">
                  <c:v>0.78659999999999997</c:v>
                </c:pt>
              </c:numCache>
            </c:numRef>
          </c:val>
          <c:extLst>
            <c:ext xmlns:c16="http://schemas.microsoft.com/office/drawing/2014/chart" uri="{C3380CC4-5D6E-409C-BE32-E72D297353CC}">
              <c16:uniqueId val="{00000002-D559-4CC0-9538-809AD1D4BC02}"/>
            </c:ext>
          </c:extLst>
        </c:ser>
        <c:dLbls>
          <c:showLegendKey val="0"/>
          <c:showVal val="0"/>
          <c:showCatName val="0"/>
          <c:showSerName val="0"/>
          <c:showPercent val="0"/>
          <c:showBubbleSize val="0"/>
        </c:dLbls>
        <c:gapWidth val="150"/>
        <c:shape val="box"/>
        <c:axId val="568899551"/>
        <c:axId val="568898591"/>
        <c:axId val="0"/>
      </c:bar3DChart>
      <c:catAx>
        <c:axId val="56889955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8898591"/>
        <c:crosses val="autoZero"/>
        <c:auto val="1"/>
        <c:lblAlgn val="ctr"/>
        <c:lblOffset val="100"/>
        <c:noMultiLvlLbl val="0"/>
      </c:catAx>
      <c:valAx>
        <c:axId val="568898591"/>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8899551"/>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61CD-0F5A-F216-D9F8-5BF31CC3F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0D69C-5045-6A77-5381-C78516DE2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7E966-1042-C70D-1C64-9A0A1D247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0BF3A8-2938-1C60-DB38-C545B9C391C9}"/>
              </a:ext>
            </a:extLst>
          </p:cNvPr>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247799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D0BE-D8A4-0AF0-16F2-AEA4628FD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FD047-123B-CEE5-7621-3ED02C942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E41E1-EA16-5147-5A20-0757C744BC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99F3C5-AD64-1D1B-86AD-DC370E985F85}"/>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327322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331656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B07D-355D-9C58-D30B-49F91020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1923-EE05-BB6D-2581-6B4336AE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4BD0-0092-4207-600B-CD19B895C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4017E-05E9-361B-C1DF-B8C13ABA0BD9}"/>
              </a:ext>
            </a:extLst>
          </p:cNvPr>
          <p:cNvSpPr>
            <a:spLocks noGrp="1"/>
          </p:cNvSpPr>
          <p:nvPr>
            <p:ph type="sldNum" sz="quarter" idx="5"/>
          </p:nvPr>
        </p:nvSpPr>
        <p:spPr/>
        <p:txBody>
          <a:bodyPr/>
          <a:lstStyle/>
          <a:p>
            <a:fld id="{DA8F3494-0491-4803-BC84-8A9DE4958074}" type="slidenum">
              <a:rPr lang="en-US" smtClean="0"/>
              <a:t>7</a:t>
            </a:fld>
            <a:endParaRPr lang="en-US"/>
          </a:p>
        </p:txBody>
      </p:sp>
    </p:spTree>
    <p:extLst>
      <p:ext uri="{BB962C8B-B14F-4D97-AF65-F5344CB8AC3E}">
        <p14:creationId xmlns:p14="http://schemas.microsoft.com/office/powerpoint/2010/main" val="172861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8</a:t>
            </a:fld>
            <a:endParaRPr lang="en-US"/>
          </a:p>
        </p:txBody>
      </p:sp>
    </p:spTree>
    <p:extLst>
      <p:ext uri="{BB962C8B-B14F-4D97-AF65-F5344CB8AC3E}">
        <p14:creationId xmlns:p14="http://schemas.microsoft.com/office/powerpoint/2010/main" val="253853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12</a:t>
            </a:fld>
            <a:endParaRPr lang="en-US"/>
          </a:p>
        </p:txBody>
      </p:sp>
    </p:spTree>
    <p:extLst>
      <p:ext uri="{BB962C8B-B14F-4D97-AF65-F5344CB8AC3E}">
        <p14:creationId xmlns:p14="http://schemas.microsoft.com/office/powerpoint/2010/main" val="382186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16</a:t>
            </a:fld>
            <a:endParaRPr lang="en-US"/>
          </a:p>
        </p:txBody>
      </p:sp>
    </p:spTree>
    <p:extLst>
      <p:ext uri="{BB962C8B-B14F-4D97-AF65-F5344CB8AC3E}">
        <p14:creationId xmlns:p14="http://schemas.microsoft.com/office/powerpoint/2010/main" val="248722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72</a:t>
            </a:fld>
            <a:endParaRPr lang="en-US"/>
          </a:p>
        </p:txBody>
      </p:sp>
    </p:spTree>
    <p:extLst>
      <p:ext uri="{BB962C8B-B14F-4D97-AF65-F5344CB8AC3E}">
        <p14:creationId xmlns:p14="http://schemas.microsoft.com/office/powerpoint/2010/main" val="30152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0490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3043619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715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19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113866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170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432721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684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3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3135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7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2275429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672564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Section Break">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813D72D4-8B14-D5DC-9C5F-D70CAB2B57A2}"/>
              </a:ext>
            </a:extLst>
          </p:cNvPr>
          <p:cNvSpPr/>
          <p:nvPr/>
        </p:nvSpPr>
        <p:spPr>
          <a:xfrm rot="5400000" flipH="1">
            <a:off x="-152593" y="162117"/>
            <a:ext cx="6400420" cy="6095234"/>
          </a:xfrm>
          <a:prstGeom prst="rect">
            <a:avLst/>
          </a:prstGeom>
          <a:gradFill>
            <a:gsLst>
              <a:gs pos="8000">
                <a:schemeClr val="accent6"/>
              </a:gs>
              <a:gs pos="100000">
                <a:schemeClr val="accent5">
                  <a:alpha val="89000"/>
                </a:schemeClr>
              </a:gs>
            </a:gsLst>
            <a:lin ang="3000000"/>
          </a:gradFill>
          <a:ln w="12700">
            <a:miter lim="400000"/>
          </a:ln>
        </p:spPr>
        <p:txBody>
          <a:bodyPr lIns="45719" rIns="45719" anchor="ctr"/>
          <a:lstStyle/>
          <a:p>
            <a:pPr algn="ctr" eaLnBrk="1"/>
            <a:endParaRPr lang="en-US" altLang="en-US">
              <a:solidFill>
                <a:srgbClr val="FFFFFF"/>
              </a:solidFill>
            </a:endParaRPr>
          </a:p>
        </p:txBody>
      </p:sp>
      <p:sp>
        <p:nvSpPr>
          <p:cNvPr id="3" name="Rectangle 36">
            <a:extLst>
              <a:ext uri="{FF2B5EF4-FFF2-40B4-BE49-F238E27FC236}">
                <a16:creationId xmlns:a16="http://schemas.microsoft.com/office/drawing/2014/main" id="{D58A5146-CED2-FC49-BF6F-DFAF0368A42F}"/>
              </a:ext>
            </a:extLst>
          </p:cNvPr>
          <p:cNvSpPr/>
          <p:nvPr/>
        </p:nvSpPr>
        <p:spPr>
          <a:xfrm rot="5400000" flipH="1">
            <a:off x="-161025" y="143686"/>
            <a:ext cx="6400420" cy="6113045"/>
          </a:xfrm>
          <a:prstGeom prst="rect">
            <a:avLst/>
          </a:prstGeom>
          <a:gradFill>
            <a:gsLst>
              <a:gs pos="0">
                <a:srgbClr val="7EC492">
                  <a:alpha val="0"/>
                </a:srgbClr>
              </a:gs>
              <a:gs pos="99000">
                <a:srgbClr val="1D6295">
                  <a:alpha val="87000"/>
                </a:srgbClr>
              </a:gs>
            </a:gsLst>
            <a:lin ang="1800000"/>
          </a:gradFill>
          <a:ln w="12700">
            <a:miter lim="400000"/>
          </a:ln>
        </p:spPr>
        <p:txBody>
          <a:bodyPr lIns="45719" rIns="45719" anchor="ctr"/>
          <a:lstStyle/>
          <a:p>
            <a:pPr algn="ctr" eaLnBrk="1"/>
            <a:endParaRPr lang="en-US" altLang="en-US">
              <a:solidFill>
                <a:srgbClr val="FFFFFF"/>
              </a:solidFill>
            </a:endParaRPr>
          </a:p>
        </p:txBody>
      </p:sp>
      <p:sp>
        <p:nvSpPr>
          <p:cNvPr id="4" name="Rectangle 37">
            <a:extLst>
              <a:ext uri="{FF2B5EF4-FFF2-40B4-BE49-F238E27FC236}">
                <a16:creationId xmlns:a16="http://schemas.microsoft.com/office/drawing/2014/main" id="{D516C9EF-DC8E-F226-9E1D-BD57B00A25E2}"/>
              </a:ext>
            </a:extLst>
          </p:cNvPr>
          <p:cNvSpPr/>
          <p:nvPr/>
        </p:nvSpPr>
        <p:spPr>
          <a:xfrm rot="5400000" flipH="1">
            <a:off x="1932850" y="2249496"/>
            <a:ext cx="2211724" cy="6113043"/>
          </a:xfrm>
          <a:prstGeom prst="rect">
            <a:avLst/>
          </a:prstGeom>
          <a:gradFill>
            <a:gsLst>
              <a:gs pos="2000">
                <a:schemeClr val="accent5">
                  <a:alpha val="28000"/>
                </a:schemeClr>
              </a:gs>
              <a:gs pos="100000">
                <a:schemeClr val="accent4">
                  <a:alpha val="0"/>
                </a:schemeClr>
              </a:gs>
            </a:gsLst>
            <a:lin ang="7799999"/>
          </a:gradFill>
          <a:ln w="12700">
            <a:miter lim="400000"/>
          </a:ln>
        </p:spPr>
        <p:txBody>
          <a:bodyPr lIns="45719" rIns="45719" anchor="ctr"/>
          <a:lstStyle/>
          <a:p>
            <a:pPr algn="ctr" eaLnBrk="1"/>
            <a:endParaRPr lang="en-US" altLang="en-US">
              <a:solidFill>
                <a:srgbClr val="FFFFFF"/>
              </a:solidFill>
            </a:endParaRPr>
          </a:p>
        </p:txBody>
      </p:sp>
      <p:sp>
        <p:nvSpPr>
          <p:cNvPr id="5" name="Oval 38">
            <a:extLst>
              <a:ext uri="{FF2B5EF4-FFF2-40B4-BE49-F238E27FC236}">
                <a16:creationId xmlns:a16="http://schemas.microsoft.com/office/drawing/2014/main" id="{D5AE1FA9-584C-47B8-49DA-373391B5D7BE}"/>
              </a:ext>
            </a:extLst>
          </p:cNvPr>
          <p:cNvSpPr/>
          <p:nvPr/>
        </p:nvSpPr>
        <p:spPr>
          <a:xfrm rot="6097846">
            <a:off x="767674" y="747344"/>
            <a:ext cx="4808303" cy="4808304"/>
          </a:xfrm>
          <a:prstGeom prst="ellipse">
            <a:avLst/>
          </a:prstGeom>
          <a:gradFill>
            <a:gsLst>
              <a:gs pos="39000">
                <a:srgbClr val="D9F1EA">
                  <a:alpha val="0"/>
                </a:srgbClr>
              </a:gs>
              <a:gs pos="100000">
                <a:schemeClr val="accent6">
                  <a:alpha val="29000"/>
                </a:schemeClr>
              </a:gs>
            </a:gsLst>
            <a:lin ang="16800000"/>
          </a:gradFill>
          <a:ln w="12700">
            <a:miter lim="400000"/>
          </a:ln>
        </p:spPr>
        <p:txBody>
          <a:bodyPr lIns="45719" rIns="45719" anchor="ctr"/>
          <a:lstStyle/>
          <a:p>
            <a:pPr algn="ctr" eaLnBrk="1"/>
            <a:endParaRPr lang="en-US" altLang="en-US">
              <a:solidFill>
                <a:srgbClr val="FFFFFF"/>
              </a:solidFill>
            </a:endParaRPr>
          </a:p>
        </p:txBody>
      </p:sp>
      <p:sp>
        <p:nvSpPr>
          <p:cNvPr id="176" name="Title Text"/>
          <p:cNvSpPr txBox="1">
            <a:spLocks noGrp="1"/>
          </p:cNvSpPr>
          <p:nvPr>
            <p:ph type="title"/>
          </p:nvPr>
        </p:nvSpPr>
        <p:spPr>
          <a:xfrm>
            <a:off x="929154" y="987237"/>
            <a:ext cx="4506260" cy="2976492"/>
          </a:xfrm>
          <a:prstGeom prst="rect">
            <a:avLst/>
          </a:prstGeom>
        </p:spPr>
        <p:txBody>
          <a:bodyPr anchor="b"/>
          <a:lstStyle>
            <a:lvl1pPr>
              <a:defRPr>
                <a:solidFill>
                  <a:srgbClr val="FFFFFF"/>
                </a:solidFill>
              </a:defRPr>
            </a:lvl1pPr>
          </a:lstStyle>
          <a:p>
            <a:r>
              <a:t>Title Text</a:t>
            </a:r>
          </a:p>
        </p:txBody>
      </p:sp>
      <p:sp>
        <p:nvSpPr>
          <p:cNvPr id="177" name="Body Level One…"/>
          <p:cNvSpPr txBox="1">
            <a:spLocks noGrp="1"/>
          </p:cNvSpPr>
          <p:nvPr>
            <p:ph type="body" sz="quarter" idx="1"/>
          </p:nvPr>
        </p:nvSpPr>
        <p:spPr>
          <a:xfrm>
            <a:off x="929154" y="4393824"/>
            <a:ext cx="4506260" cy="1597146"/>
          </a:xfrm>
          <a:prstGeom prst="rect">
            <a:avLst/>
          </a:prstGeom>
        </p:spPr>
        <p:txBody>
          <a:bodyPr/>
          <a:lstStyle>
            <a:lvl1pPr>
              <a:buClrTx/>
              <a:buSzTx/>
              <a:buFontTx/>
              <a:buNone/>
              <a:defRPr sz="1400">
                <a:solidFill>
                  <a:srgbClr val="FFFFFF"/>
                </a:solidFill>
              </a:defRPr>
            </a:lvl1pPr>
            <a:lvl2pPr marL="234695" indent="-106680">
              <a:buClrTx/>
              <a:buFontTx/>
              <a:defRPr sz="1400">
                <a:solidFill>
                  <a:srgbClr val="FFFFFF"/>
                </a:solidFill>
              </a:defRPr>
            </a:lvl2pPr>
            <a:lvl3pPr marL="448055" indent="-137159">
              <a:buClrTx/>
              <a:buFontTx/>
              <a:defRPr sz="1400">
                <a:solidFill>
                  <a:srgbClr val="FFFFFF"/>
                </a:solidFill>
              </a:defRPr>
            </a:lvl3pPr>
            <a:lvl4pPr marL="594359" indent="-137159">
              <a:buClrTx/>
              <a:buFontTx/>
              <a:defRPr sz="1400">
                <a:solidFill>
                  <a:srgbClr val="FFFFFF"/>
                </a:solidFill>
              </a:defRPr>
            </a:lvl4pPr>
            <a:lvl5pPr marL="777240" indent="-137159">
              <a:buClrTx/>
              <a:buFontTx/>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Picture Placeholder 45"/>
          <p:cNvSpPr>
            <a:spLocks noGrp="1"/>
          </p:cNvSpPr>
          <p:nvPr>
            <p:ph type="pic" sz="quarter" idx="21"/>
          </p:nvPr>
        </p:nvSpPr>
        <p:spPr>
          <a:xfrm>
            <a:off x="6931152" y="627062"/>
            <a:ext cx="4195764" cy="2674938"/>
          </a:xfrm>
          <a:prstGeom prst="rect">
            <a:avLst/>
          </a:prstGeom>
        </p:spPr>
        <p:txBody>
          <a:bodyPr lIns="91439" rIns="91439">
            <a:noAutofit/>
          </a:bodyPr>
          <a:lstStyle/>
          <a:p>
            <a:pPr lvl="0"/>
            <a:endParaRPr noProof="0">
              <a:sym typeface="Tw Cen MT"/>
            </a:endParaRPr>
          </a:p>
        </p:txBody>
      </p:sp>
      <p:sp>
        <p:nvSpPr>
          <p:cNvPr id="179" name="Picture Placeholder 45"/>
          <p:cNvSpPr>
            <a:spLocks noGrp="1"/>
          </p:cNvSpPr>
          <p:nvPr>
            <p:ph type="pic" sz="quarter" idx="22"/>
          </p:nvPr>
        </p:nvSpPr>
        <p:spPr>
          <a:xfrm>
            <a:off x="6931152" y="3621023"/>
            <a:ext cx="4195764" cy="2674938"/>
          </a:xfrm>
          <a:prstGeom prst="rect">
            <a:avLst/>
          </a:prstGeom>
        </p:spPr>
        <p:txBody>
          <a:bodyPr lIns="91439" rIns="91439">
            <a:noAutofit/>
          </a:bodyPr>
          <a:lstStyle/>
          <a:p>
            <a:pPr lvl="0"/>
            <a:endParaRPr noProof="0">
              <a:sym typeface="Tw Cen MT"/>
            </a:endParaRPr>
          </a:p>
        </p:txBody>
      </p:sp>
      <p:sp>
        <p:nvSpPr>
          <p:cNvPr id="6" name="Slide Number">
            <a:extLst>
              <a:ext uri="{FF2B5EF4-FFF2-40B4-BE49-F238E27FC236}">
                <a16:creationId xmlns:a16="http://schemas.microsoft.com/office/drawing/2014/main" id="{BC6E31C5-FA21-1D26-5763-2B0B55932818}"/>
              </a:ext>
            </a:extLst>
          </p:cNvPr>
          <p:cNvSpPr txBox="1">
            <a:spLocks noGrp="1" noChangeArrowheads="1"/>
          </p:cNvSpPr>
          <p:nvPr>
            <p:ph type="sldNum" sz="quarter" idx="23"/>
          </p:nvPr>
        </p:nvSpPr>
        <p:spPr>
          <a:xfrm>
            <a:off x="11668125" y="6518275"/>
            <a:ext cx="244475" cy="231775"/>
          </a:xfrm>
        </p:spPr>
        <p:txBody>
          <a:bodyPr/>
          <a:lstStyle>
            <a:lvl1pPr>
              <a:defRPr/>
            </a:lvl1pPr>
          </a:lstStyle>
          <a:p>
            <a:fld id="{D3F9449D-FF79-4898-AF7A-325B64D05FF4}" type="slidenum">
              <a:rPr lang="en-US" altLang="en-US"/>
              <a:pPr/>
              <a:t>‹#›</a:t>
            </a:fld>
            <a:endParaRPr lang="en-US" altLang="en-US"/>
          </a:p>
        </p:txBody>
      </p:sp>
    </p:spTree>
    <p:extLst>
      <p:ext uri="{BB962C8B-B14F-4D97-AF65-F5344CB8AC3E}">
        <p14:creationId xmlns:p14="http://schemas.microsoft.com/office/powerpoint/2010/main" val="7449524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b="0"/>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6346452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Monday, February 1, 20XX</a:t>
            </a:r>
          </a:p>
        </p:txBody>
      </p:sp>
      <p:sp>
        <p:nvSpPr>
          <p:cNvPr id="8" name="Footer Placeholder 7"/>
          <p:cNvSpPr>
            <a:spLocks noGrp="1"/>
          </p:cNvSpPr>
          <p:nvPr>
            <p:ph type="ftr" sz="quarter" idx="11"/>
          </p:nvPr>
        </p:nvSpPr>
        <p:spPr/>
        <p:txBody>
          <a:bodyPr/>
          <a:lstStyle/>
          <a:p>
            <a:r>
              <a:rPr lang="en-US" b="0"/>
              <a:t>Sample Footer Text</a:t>
            </a:r>
          </a:p>
        </p:txBody>
      </p:sp>
      <p:sp>
        <p:nvSpPr>
          <p:cNvPr id="9" name="Slide Number Placeholder 8"/>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9981683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Monday, February 1, 20XX</a:t>
            </a:r>
          </a:p>
        </p:txBody>
      </p:sp>
      <p:sp>
        <p:nvSpPr>
          <p:cNvPr id="4" name="Footer Placeholder 3"/>
          <p:cNvSpPr>
            <a:spLocks noGrp="1"/>
          </p:cNvSpPr>
          <p:nvPr>
            <p:ph type="ftr" sz="quarter" idx="11"/>
          </p:nvPr>
        </p:nvSpPr>
        <p:spPr/>
        <p:txBody>
          <a:bodyPr/>
          <a:lstStyle/>
          <a:p>
            <a:r>
              <a:rPr lang="en-US" b="0"/>
              <a:t>Sample Footer Text</a:t>
            </a:r>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7869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703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517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7D8B395-2B19-C081-E93C-5A63F447656B}"/>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9" name="Rectangle 8">
              <a:extLst>
                <a:ext uri="{FF2B5EF4-FFF2-40B4-BE49-F238E27FC236}">
                  <a16:creationId xmlns:a16="http://schemas.microsoft.com/office/drawing/2014/main" id="{986F68AD-A2C9-47C6-C61B-4AB08D9EBA9E}"/>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370DD-AB26-9243-CEC5-6DEE80A3FF2F}"/>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014726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30" r:id="rId17"/>
    <p:sldLayoutId id="2147483833" r:id="rId18"/>
    <p:sldLayoutId id="2147483835" r:id="rId19"/>
    <p:sldLayoutId id="2147483837" r:id="rId20"/>
    <p:sldLayoutId id="2147483838" r:id="rId2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package" Target="../embeddings/Microsoft_Excel_Worksheet_5855C872.xlsx"/><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_181BAE0C.xlsx"/><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github.com/htmw/2024S-Dev-Dynasty/wiki"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youtube.com/watch?v=O0ubhMgBNQg&amp;feature=youtu.be"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1156629" y="1028700"/>
            <a:ext cx="10614211" cy="1152712"/>
          </a:xfrm>
        </p:spPr>
        <p:txBody>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14A89"/>
                </a:solidFill>
                <a:effectLst>
                  <a:outerShdw blurRad="38100" dist="38100" dir="2700000" algn="tl">
                    <a:srgbClr val="000000">
                      <a:alpha val="43137"/>
                    </a:srgbClr>
                  </a:outerShdw>
                </a:effectLst>
              </a:rPr>
              <a:t>mooD</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2414D"/>
                </a:solidFill>
                <a:effectLst>
                  <a:outerShdw blurRad="38100" dist="38100" dir="2700000" algn="tl">
                    <a:srgbClr val="000000">
                      <a:alpha val="43137"/>
                    </a:srgbClr>
                  </a:outerShdw>
                </a:effectLst>
                <a:latin typeface="+mn-lt"/>
              </a:rPr>
              <a:t>SpHERE</a:t>
            </a:r>
            <a:endParaRPr lang="en-US">
              <a:solidFill>
                <a:srgbClr val="DF3C6F"/>
              </a:solidFill>
              <a:latin typeface="Tw Cen MT"/>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p:txBody>
          <a:bodyPr>
            <a:normAutofit fontScale="85000" lnSpcReduction="10000"/>
          </a:bodyPr>
          <a:lstStyle/>
          <a:p>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An</a:t>
            </a:r>
            <a:r>
              <a:rPr lang="en-US" sz="3600" b="1" cap="all" spc="700">
                <a:solidFill>
                  <a:srgbClr val="455C74"/>
                </a:solidFill>
                <a:effectLst>
                  <a:outerShdw blurRad="38100" dist="38100" dir="2700000" algn="tl">
                    <a:srgbClr val="000000">
                      <a:alpha val="43137"/>
                    </a:srgbClr>
                  </a:outerShdw>
                </a:effectLst>
                <a:latin typeface="+mj-lt"/>
                <a:ea typeface="+mj-ea"/>
                <a:cs typeface="+mj-cs"/>
              </a:rPr>
              <a:t> </a:t>
            </a:r>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Emotion Based Music Recommender</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39" r="39"/>
          <a:stretch/>
        </p:blipFill>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personas</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10</a:t>
            </a:fld>
            <a:endParaRPr lang="en-US"/>
          </a:p>
        </p:txBody>
      </p:sp>
      <p:sp>
        <p:nvSpPr>
          <p:cNvPr id="3" name="Footer Placeholder 15">
            <a:extLst>
              <a:ext uri="{FF2B5EF4-FFF2-40B4-BE49-F238E27FC236}">
                <a16:creationId xmlns:a16="http://schemas.microsoft.com/office/drawing/2014/main" id="{46F5E8B9-0BCD-81CE-C6E1-DEF1F232F289}"/>
              </a:ext>
            </a:extLst>
          </p:cNvPr>
          <p:cNvSpPr>
            <a:spLocks noGrp="1"/>
          </p:cNvSpPr>
          <p:nvPr>
            <p:ph type="dt" sz="half" idx="10"/>
          </p:nvPr>
        </p:nvSpPr>
        <p:spPr>
          <a:xfrm rot="10800000" flipV="1">
            <a:off x="928688" y="6410325"/>
            <a:ext cx="10683875"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71536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D5E3-FE33-6287-2E90-F22BADC80051}"/>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7968205E-9D73-FE83-E558-4552B3C5C36A}"/>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D0992428-8AB4-98C1-9CAC-45FF84BE3EC3}"/>
              </a:ext>
            </a:extLst>
          </p:cNvPr>
          <p:cNvSpPr>
            <a:spLocks noGrp="1"/>
          </p:cNvSpPr>
          <p:nvPr>
            <p:ph type="sldNum" sz="quarter" idx="12"/>
          </p:nvPr>
        </p:nvSpPr>
        <p:spPr/>
        <p:txBody>
          <a:bodyPr/>
          <a:lstStyle/>
          <a:p>
            <a:fld id="{39A857F5-96C8-461D-A78C-38E92FE1C522}" type="slidenum">
              <a:rPr lang="en-US" dirty="0" smtClean="0"/>
              <a:pPr/>
              <a:t>11</a:t>
            </a:fld>
            <a:endParaRPr lang="en-US"/>
          </a:p>
        </p:txBody>
      </p:sp>
      <p:sp>
        <p:nvSpPr>
          <p:cNvPr id="15" name="TextBox 14">
            <a:extLst>
              <a:ext uri="{FF2B5EF4-FFF2-40B4-BE49-F238E27FC236}">
                <a16:creationId xmlns:a16="http://schemas.microsoft.com/office/drawing/2014/main" id="{74F3AAFD-C741-3733-4355-752DD753E72B}"/>
              </a:ext>
            </a:extLst>
          </p:cNvPr>
          <p:cNvSpPr txBox="1"/>
          <p:nvPr/>
        </p:nvSpPr>
        <p:spPr>
          <a:xfrm>
            <a:off x="228385"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Elena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Technical Project Manager </a:t>
            </a:r>
          </a:p>
        </p:txBody>
      </p:sp>
      <p:sp>
        <p:nvSpPr>
          <p:cNvPr id="19" name="TextBox 18">
            <a:extLst>
              <a:ext uri="{FF2B5EF4-FFF2-40B4-BE49-F238E27FC236}">
                <a16:creationId xmlns:a16="http://schemas.microsoft.com/office/drawing/2014/main" id="{ADAB1078-B193-CBD9-926E-831263E353FA}"/>
              </a:ext>
            </a:extLst>
          </p:cNvPr>
          <p:cNvSpPr txBox="1"/>
          <p:nvPr/>
        </p:nvSpPr>
        <p:spPr>
          <a:xfrm>
            <a:off x="4288735" y="677849"/>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Elena is a 32-year-old project manager in a tech company, often under high stress and pressure of completing project to deliver best outcomes.</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3658F828-D93D-0202-C386-66745256B7D2}"/>
              </a:ext>
            </a:extLst>
          </p:cNvPr>
          <p:cNvSpPr txBox="1"/>
          <p:nvPr/>
        </p:nvSpPr>
        <p:spPr>
          <a:xfrm>
            <a:off x="4311037" y="1834275"/>
            <a:ext cx="7402664" cy="1754326"/>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Given her high-stress role, Elena values an app that can detect subtle shifts in her mood through her interactions — be it the pace at which she scrolls or the time of day — and adjust the music without her needing to manually search for tracks. This anticipates her needs and saves time, allowing her to remain focused on her work or relaxation.</a:t>
            </a:r>
          </a:p>
        </p:txBody>
      </p:sp>
      <p:sp>
        <p:nvSpPr>
          <p:cNvPr id="21" name="TextBox 20">
            <a:extLst>
              <a:ext uri="{FF2B5EF4-FFF2-40B4-BE49-F238E27FC236}">
                <a16:creationId xmlns:a16="http://schemas.microsoft.com/office/drawing/2014/main" id="{03272A0F-6728-7CCF-4BD8-82B53D98D017}"/>
              </a:ext>
            </a:extLst>
          </p:cNvPr>
          <p:cNvSpPr txBox="1"/>
          <p:nvPr/>
        </p:nvSpPr>
        <p:spPr>
          <a:xfrm>
            <a:off x="4311037" y="4565683"/>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Yoga, meditation, and wellness podcasts.</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249D19C2-69CE-0776-5AE5-F7994B6F8AB6}"/>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1026" name="Picture 2" descr="Women Of Project Management®">
            <a:extLst>
              <a:ext uri="{FF2B5EF4-FFF2-40B4-BE49-F238E27FC236}">
                <a16:creationId xmlns:a16="http://schemas.microsoft.com/office/drawing/2014/main" id="{CCA7956E-0C2E-124D-84F0-1D659B389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85" y="813561"/>
            <a:ext cx="3546138" cy="19858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75D6BE-D374-D22A-BAB4-44EC404C903E}"/>
              </a:ext>
            </a:extLst>
          </p:cNvPr>
          <p:cNvSpPr txBox="1"/>
          <p:nvPr/>
        </p:nvSpPr>
        <p:spPr>
          <a:xfrm>
            <a:off x="4288735" y="3808243"/>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Classical for relaxation, soft rock for mood uplift, ambient for focus</a:t>
            </a:r>
            <a:r>
              <a:rPr lang="en-US">
                <a:latin typeface="Tw Cen MT" panose="020B0602020104020603" pitchFamily="34" charset="77"/>
              </a:rPr>
              <a:t>.</a:t>
            </a:r>
          </a:p>
        </p:txBody>
      </p:sp>
      <p:sp>
        <p:nvSpPr>
          <p:cNvPr id="4" name="Footer Placeholder 15">
            <a:extLst>
              <a:ext uri="{FF2B5EF4-FFF2-40B4-BE49-F238E27FC236}">
                <a16:creationId xmlns:a16="http://schemas.microsoft.com/office/drawing/2014/main" id="{253CD898-D8A3-B3D8-7C38-8769C79EA09C}"/>
              </a:ext>
            </a:extLst>
          </p:cNvPr>
          <p:cNvSpPr>
            <a:spLocks noGrp="1"/>
          </p:cNvSpPr>
          <p:nvPr>
            <p:ph type="dt" sz="half" idx="10"/>
          </p:nvPr>
        </p:nvSpPr>
        <p:spPr>
          <a:xfrm rot="10800000" flipV="1">
            <a:off x="1257300" y="6408738"/>
            <a:ext cx="10355263" cy="449262"/>
          </a:xfrm>
        </p:spPr>
        <p:txBody>
          <a:bodyPr/>
          <a:lstStyle/>
          <a:p>
            <a:endParaRPr lang="en-US" sz="1100">
              <a:solidFill>
                <a:schemeClr val="tx1">
                  <a:lumMod val="95000"/>
                  <a:lumOff val="5000"/>
                </a:schemeClr>
              </a:solidFill>
              <a:highlight>
                <a:srgbClr val="58A67E"/>
              </a:highlight>
            </a:endParaRPr>
          </a:p>
        </p:txBody>
      </p:sp>
      <p:pic>
        <p:nvPicPr>
          <p:cNvPr id="7" name="Picture 6">
            <a:extLst>
              <a:ext uri="{FF2B5EF4-FFF2-40B4-BE49-F238E27FC236}">
                <a16:creationId xmlns:a16="http://schemas.microsoft.com/office/drawing/2014/main" id="{B2D4C7CE-E878-3918-84F4-D996C1229C5C}"/>
              </a:ext>
            </a:extLst>
          </p:cNvPr>
          <p:cNvPicPr>
            <a:picLocks noChangeAspect="1"/>
          </p:cNvPicPr>
          <p:nvPr/>
        </p:nvPicPr>
        <p:blipFill>
          <a:blip r:embed="rId3"/>
          <a:stretch>
            <a:fillRect/>
          </a:stretch>
        </p:blipFill>
        <p:spPr>
          <a:xfrm>
            <a:off x="11498730" y="5658348"/>
            <a:ext cx="609600" cy="609600"/>
          </a:xfrm>
          <a:prstGeom prst="rect">
            <a:avLst/>
          </a:prstGeom>
        </p:spPr>
      </p:pic>
      <p:sp>
        <p:nvSpPr>
          <p:cNvPr id="8" name="TextBox 7">
            <a:extLst>
              <a:ext uri="{FF2B5EF4-FFF2-40B4-BE49-F238E27FC236}">
                <a16:creationId xmlns:a16="http://schemas.microsoft.com/office/drawing/2014/main" id="{AB7B1EA2-52B7-7DBA-3A83-5B910B13D2D4}"/>
              </a:ext>
            </a:extLst>
          </p:cNvPr>
          <p:cNvSpPr txBox="1"/>
          <p:nvPr/>
        </p:nvSpPr>
        <p:spPr>
          <a:xfrm>
            <a:off x="723900" y="3313"/>
            <a:ext cx="233735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chemeClr val="bg1"/>
                </a:solidFill>
                <a:latin typeface="Tw Cen MT Condensed"/>
              </a:rPr>
              <a:t>PERSONA 1</a:t>
            </a:r>
          </a:p>
        </p:txBody>
      </p:sp>
    </p:spTree>
    <p:extLst>
      <p:ext uri="{BB962C8B-B14F-4D97-AF65-F5344CB8AC3E}">
        <p14:creationId xmlns:p14="http://schemas.microsoft.com/office/powerpoint/2010/main" val="417887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B5B7-11D4-A503-B4DE-CA2B562991C6}"/>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3D697C93-6BC8-E35F-04F1-8725BB019D69}"/>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61689D83-6477-BB5D-FC0C-4BA0D6DC3C50}"/>
              </a:ext>
            </a:extLst>
          </p:cNvPr>
          <p:cNvSpPr>
            <a:spLocks noGrp="1"/>
          </p:cNvSpPr>
          <p:nvPr>
            <p:ph type="sldNum" sz="quarter" idx="12"/>
          </p:nvPr>
        </p:nvSpPr>
        <p:spPr/>
        <p:txBody>
          <a:bodyPr/>
          <a:lstStyle/>
          <a:p>
            <a:fld id="{39A857F5-96C8-461D-A78C-38E92FE1C522}" type="slidenum">
              <a:rPr lang="en-US" smtClean="0"/>
              <a:pPr/>
              <a:t>12</a:t>
            </a:fld>
            <a:endParaRPr lang="en-US"/>
          </a:p>
        </p:txBody>
      </p:sp>
      <p:sp>
        <p:nvSpPr>
          <p:cNvPr id="15" name="TextBox 14">
            <a:extLst>
              <a:ext uri="{FF2B5EF4-FFF2-40B4-BE49-F238E27FC236}">
                <a16:creationId xmlns:a16="http://schemas.microsoft.com/office/drawing/2014/main" id="{91A92B0A-14F0-C917-6A10-5CCC0496C964}"/>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Max:</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Energetic Fitness Enthusiast</a:t>
            </a:r>
          </a:p>
        </p:txBody>
      </p:sp>
      <p:sp>
        <p:nvSpPr>
          <p:cNvPr id="19" name="TextBox 18">
            <a:extLst>
              <a:ext uri="{FF2B5EF4-FFF2-40B4-BE49-F238E27FC236}">
                <a16:creationId xmlns:a16="http://schemas.microsoft.com/office/drawing/2014/main" id="{392AEE4E-2D7B-BEEE-0494-930BCC339287}"/>
              </a:ext>
            </a:extLst>
          </p:cNvPr>
          <p:cNvSpPr txBox="1"/>
          <p:nvPr/>
        </p:nvSpPr>
        <p:spPr>
          <a:xfrm>
            <a:off x="4263887" y="79380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Max is a 27-year-old fitness trainer reliant on energetic music during workouts to stay energized and motivated.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6C386C33-5E4A-00A5-6036-09D07A3436BD}"/>
              </a:ext>
            </a:extLst>
          </p:cNvPr>
          <p:cNvSpPr txBox="1"/>
          <p:nvPr/>
        </p:nvSpPr>
        <p:spPr>
          <a:xfrm>
            <a:off x="4209899" y="1870532"/>
            <a:ext cx="7402664" cy="1477328"/>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Seeks dynamic, high-tempo music for workouts and calming tunes for cooldowns.</a:t>
            </a:r>
            <a:r>
              <a:rPr lang="en-US">
                <a:effectLst/>
                <a:latin typeface="Tw Cen MT" panose="020B0602020104020603" pitchFamily="34" charset="77"/>
              </a:rPr>
              <a:t> </a:t>
            </a:r>
            <a:r>
              <a:rPr lang="en-US">
                <a:latin typeface="Tw Cen MT" panose="020B0602020104020603" pitchFamily="34" charset="77"/>
              </a:rPr>
              <a:t>T</a:t>
            </a:r>
            <a:r>
              <a:rPr lang="en-US">
                <a:effectLst/>
                <a:latin typeface="Tw Cen MT" panose="020B0602020104020603" pitchFamily="34" charset="77"/>
              </a:rPr>
              <a:t>he app would suggest serene and tranquil music, aiding in the transition from high activity to relaxation. The app could potentially measure the duration of the workout to time the cooldown music perfectly.</a:t>
            </a:r>
            <a:endParaRPr lang="en-US">
              <a:latin typeface="Tw Cen MT" panose="020B0602020104020603" pitchFamily="34" charset="77"/>
            </a:endParaRPr>
          </a:p>
        </p:txBody>
      </p:sp>
      <p:sp>
        <p:nvSpPr>
          <p:cNvPr id="21" name="TextBox 20">
            <a:extLst>
              <a:ext uri="{FF2B5EF4-FFF2-40B4-BE49-F238E27FC236}">
                <a16:creationId xmlns:a16="http://schemas.microsoft.com/office/drawing/2014/main" id="{1E16E923-E3F3-0EEE-2ECF-F54E64D01111}"/>
              </a:ext>
            </a:extLst>
          </p:cNvPr>
          <p:cNvSpPr txBox="1"/>
          <p:nvPr/>
        </p:nvSpPr>
        <p:spPr>
          <a:xfrm>
            <a:off x="4209899" y="364586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Upbeat EDM for workouts, soft instrumentals for cooldowns.</a:t>
            </a:r>
            <a:r>
              <a:rPr lang="en-US">
                <a:effectLst/>
                <a:latin typeface="Tw Cen MT" panose="020B0602020104020603" pitchFamily="34" charset="77"/>
              </a:rPr>
              <a:t> </a:t>
            </a:r>
            <a:endParaRPr lang="en-US">
              <a:latin typeface="Tw Cen MT" panose="020B0602020104020603" pitchFamily="34" charset="77"/>
            </a:endParaRPr>
          </a:p>
        </p:txBody>
      </p:sp>
      <p:pic>
        <p:nvPicPr>
          <p:cNvPr id="3" name="Picture 2" descr="A person and person working out in a gym">
            <a:extLst>
              <a:ext uri="{FF2B5EF4-FFF2-40B4-BE49-F238E27FC236}">
                <a16:creationId xmlns:a16="http://schemas.microsoft.com/office/drawing/2014/main" id="{12C6A51F-3397-D450-9224-956E905D098F}"/>
              </a:ext>
            </a:extLst>
          </p:cNvPr>
          <p:cNvPicPr>
            <a:picLocks noChangeAspect="1"/>
          </p:cNvPicPr>
          <p:nvPr/>
        </p:nvPicPr>
        <p:blipFill rotWithShape="1">
          <a:blip r:embed="rId3"/>
          <a:srcRect l="2377" t="23340" r="2303" b="23662"/>
          <a:stretch/>
        </p:blipFill>
        <p:spPr>
          <a:xfrm>
            <a:off x="457200" y="986431"/>
            <a:ext cx="3168594" cy="1828800"/>
          </a:xfrm>
          <a:prstGeom prst="rect">
            <a:avLst/>
          </a:prstGeom>
        </p:spPr>
      </p:pic>
      <p:sp>
        <p:nvSpPr>
          <p:cNvPr id="2" name="Footer Placeholder 4">
            <a:extLst>
              <a:ext uri="{FF2B5EF4-FFF2-40B4-BE49-F238E27FC236}">
                <a16:creationId xmlns:a16="http://schemas.microsoft.com/office/drawing/2014/main" id="{DA04AB04-CFEE-61E2-B308-4C7C53E28279}"/>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983659C9-CC46-0EFC-E1CF-701DBDA7E3D2}"/>
              </a:ext>
            </a:extLst>
          </p:cNvPr>
          <p:cNvSpPr txBox="1"/>
          <p:nvPr/>
        </p:nvSpPr>
        <p:spPr>
          <a:xfrm>
            <a:off x="4209899" y="4733907"/>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High-intensity interval training, marathons, and sports nutrition.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96A2CFCF-DADE-4632-9D69-424D5B1C890D}"/>
              </a:ext>
            </a:extLst>
          </p:cNvPr>
          <p:cNvSpPr>
            <a:spLocks noGrp="1"/>
          </p:cNvSpPr>
          <p:nvPr>
            <p:ph type="dt" sz="half" idx="10"/>
          </p:nvPr>
        </p:nvSpPr>
        <p:spPr>
          <a:xfrm rot="10800000" flipV="1">
            <a:off x="1085850" y="6408738"/>
            <a:ext cx="10526713" cy="449262"/>
          </a:xfrm>
        </p:spPr>
        <p:txBody>
          <a:bodyPr/>
          <a:lstStyle/>
          <a:p>
            <a:endParaRPr lang="en-US" sz="1100">
              <a:solidFill>
                <a:schemeClr val="tx1">
                  <a:lumMod val="95000"/>
                  <a:lumOff val="5000"/>
                </a:schemeClr>
              </a:solidFill>
              <a:highlight>
                <a:srgbClr val="58A67E"/>
              </a:highlight>
            </a:endParaRPr>
          </a:p>
        </p:txBody>
      </p:sp>
      <p:pic>
        <p:nvPicPr>
          <p:cNvPr id="7" name="Picture 6">
            <a:extLst>
              <a:ext uri="{FF2B5EF4-FFF2-40B4-BE49-F238E27FC236}">
                <a16:creationId xmlns:a16="http://schemas.microsoft.com/office/drawing/2014/main" id="{8C95D760-5185-2AD9-4929-57909537C9E3}"/>
              </a:ext>
            </a:extLst>
          </p:cNvPr>
          <p:cNvPicPr>
            <a:picLocks noChangeAspect="1"/>
          </p:cNvPicPr>
          <p:nvPr/>
        </p:nvPicPr>
        <p:blipFill>
          <a:blip r:embed="rId4"/>
          <a:stretch>
            <a:fillRect/>
          </a:stretch>
        </p:blipFill>
        <p:spPr>
          <a:xfrm>
            <a:off x="11498730" y="5664310"/>
            <a:ext cx="609600" cy="609600"/>
          </a:xfrm>
          <a:prstGeom prst="rect">
            <a:avLst/>
          </a:prstGeom>
        </p:spPr>
      </p:pic>
      <p:sp>
        <p:nvSpPr>
          <p:cNvPr id="8" name="TextBox 7">
            <a:extLst>
              <a:ext uri="{FF2B5EF4-FFF2-40B4-BE49-F238E27FC236}">
                <a16:creationId xmlns:a16="http://schemas.microsoft.com/office/drawing/2014/main" id="{ABB312D0-9843-1F21-06E5-CEC0CAA35FD9}"/>
              </a:ext>
            </a:extLst>
          </p:cNvPr>
          <p:cNvSpPr txBox="1"/>
          <p:nvPr/>
        </p:nvSpPr>
        <p:spPr>
          <a:xfrm>
            <a:off x="881270" y="168965"/>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2</a:t>
            </a:r>
            <a:endParaRPr lang="en-US" sz="5000">
              <a:latin typeface="Tw Cen MT Condensed"/>
            </a:endParaRPr>
          </a:p>
        </p:txBody>
      </p:sp>
    </p:spTree>
    <p:extLst>
      <p:ext uri="{BB962C8B-B14F-4D97-AF65-F5344CB8AC3E}">
        <p14:creationId xmlns:p14="http://schemas.microsoft.com/office/powerpoint/2010/main" val="339671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62B6-1DE7-241D-DE48-F0C36E6282ED}"/>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58A3C2A-7928-B52A-7A1F-745A8AF31AB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D905786D-AFDF-69D3-0A0E-F86EB8F2711C}"/>
              </a:ext>
            </a:extLst>
          </p:cNvPr>
          <p:cNvSpPr>
            <a:spLocks noGrp="1"/>
          </p:cNvSpPr>
          <p:nvPr>
            <p:ph type="sldNum" sz="quarter" idx="12"/>
          </p:nvPr>
        </p:nvSpPr>
        <p:spPr/>
        <p:txBody>
          <a:bodyPr/>
          <a:lstStyle/>
          <a:p>
            <a:fld id="{39A857F5-96C8-461D-A78C-38E92FE1C522}" type="slidenum">
              <a:rPr lang="en-US" smtClean="0"/>
              <a:pPr/>
              <a:t>13</a:t>
            </a:fld>
            <a:endParaRPr lang="en-US"/>
          </a:p>
        </p:txBody>
      </p:sp>
      <p:sp>
        <p:nvSpPr>
          <p:cNvPr id="15" name="TextBox 14">
            <a:extLst>
              <a:ext uri="{FF2B5EF4-FFF2-40B4-BE49-F238E27FC236}">
                <a16:creationId xmlns:a16="http://schemas.microsoft.com/office/drawing/2014/main" id="{8631AD30-4302-7C7B-0508-FB2E4580A30F}"/>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Lia: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Remote Worker</a:t>
            </a:r>
          </a:p>
        </p:txBody>
      </p:sp>
      <p:sp>
        <p:nvSpPr>
          <p:cNvPr id="19" name="TextBox 18">
            <a:extLst>
              <a:ext uri="{FF2B5EF4-FFF2-40B4-BE49-F238E27FC236}">
                <a16:creationId xmlns:a16="http://schemas.microsoft.com/office/drawing/2014/main" id="{549FBB46-F4D7-4260-B139-DFEDFC284FF4}"/>
              </a:ext>
            </a:extLst>
          </p:cNvPr>
          <p:cNvSpPr txBox="1"/>
          <p:nvPr/>
        </p:nvSpPr>
        <p:spPr>
          <a:xfrm>
            <a:off x="4354995" y="884915"/>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a:latin typeface="Tw Cen MT"/>
              </a:rPr>
              <a:t>Lia is a 20-year-old </a:t>
            </a:r>
            <a:r>
              <a:rPr lang="en-US" sz="1800">
                <a:effectLst/>
                <a:latin typeface="Tw Cen MT"/>
                <a:ea typeface="Aptos" panose="020B0004020202020204" pitchFamily="34" charset="0"/>
                <a:cs typeface="Times New Roman"/>
              </a:rPr>
              <a:t>freelance writer who works from home on content on client’s demand</a:t>
            </a:r>
            <a:r>
              <a:rPr lang="en-US">
                <a:latin typeface="Tw Cen MT"/>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0C8CF520-5330-78C1-7F0A-438C60292D0C}"/>
              </a:ext>
            </a:extLst>
          </p:cNvPr>
          <p:cNvSpPr txBox="1"/>
          <p:nvPr/>
        </p:nvSpPr>
        <p:spPr>
          <a:xfrm>
            <a:off x="4354995" y="1909288"/>
            <a:ext cx="7402664" cy="2031325"/>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ea typeface="+mn-lt"/>
                <a:cs typeface="+mn-lt"/>
              </a:rPr>
              <a:t>Her choice of music transcends mere background ambience, acting as a vital catalyst for her focus and creativity. It's this profound relationship with </a:t>
            </a:r>
            <a:r>
              <a:rPr lang="en-US" sz="1800">
                <a:effectLst/>
                <a:ea typeface="+mn-lt"/>
                <a:cs typeface="+mn-lt"/>
              </a:rPr>
              <a:t>music that </a:t>
            </a:r>
            <a:r>
              <a:rPr lang="en-US">
                <a:ea typeface="+mn-lt"/>
                <a:cs typeface="+mn-lt"/>
              </a:rPr>
              <a:t>not only entertains but also significantly nurtures her artistic expression and emotional health. Each melody plays a specific role in her day, meticulously chosen to align with her feelings, thereby transforming her workspace into a sanctuary for inspiration and emotional balance.</a:t>
            </a:r>
          </a:p>
        </p:txBody>
      </p:sp>
      <p:sp>
        <p:nvSpPr>
          <p:cNvPr id="21" name="TextBox 20">
            <a:extLst>
              <a:ext uri="{FF2B5EF4-FFF2-40B4-BE49-F238E27FC236}">
                <a16:creationId xmlns:a16="http://schemas.microsoft.com/office/drawing/2014/main" id="{1ACCF0F7-5D1C-2DA2-7C3F-5505EECB042B}"/>
              </a:ext>
            </a:extLst>
          </p:cNvPr>
          <p:cNvSpPr txBox="1"/>
          <p:nvPr/>
        </p:nvSpPr>
        <p:spPr>
          <a:xfrm>
            <a:off x="4396408" y="420047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Lo-fi hip hop, smooth jazz, and classical.</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22EE8EBD-B421-C59F-12BF-3C01E6A2AFD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2052" name="Picture 4" descr="68% of Women Prefer Fully Remote Work ...">
            <a:extLst>
              <a:ext uri="{FF2B5EF4-FFF2-40B4-BE49-F238E27FC236}">
                <a16:creationId xmlns:a16="http://schemas.microsoft.com/office/drawing/2014/main" id="{F5B4E93A-2414-2564-2FD2-D2F261AE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53" y="880931"/>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62DDA6-2821-C569-4F2A-28EE48A9D0DC}"/>
              </a:ext>
            </a:extLst>
          </p:cNvPr>
          <p:cNvSpPr txBox="1"/>
          <p:nvPr/>
        </p:nvSpPr>
        <p:spPr>
          <a:xfrm>
            <a:off x="4354995" y="5149292"/>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Creative writing, reading, and interior design.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EE3FC784-1B84-06C3-1F7C-BD4ADFFFC0CA}"/>
              </a:ext>
            </a:extLst>
          </p:cNvPr>
          <p:cNvSpPr>
            <a:spLocks noGrp="1"/>
          </p:cNvSpPr>
          <p:nvPr>
            <p:ph type="dt" sz="half" idx="10"/>
          </p:nvPr>
        </p:nvSpPr>
        <p:spPr>
          <a:xfrm rot="10800000" flipV="1">
            <a:off x="1143000" y="6408738"/>
            <a:ext cx="10469563" cy="449262"/>
          </a:xfrm>
        </p:spPr>
        <p:txBody>
          <a:bodyPr/>
          <a:lstStyle/>
          <a:p>
            <a:endParaRPr lang="en-US" sz="1100">
              <a:solidFill>
                <a:schemeClr val="tx1">
                  <a:lumMod val="95000"/>
                  <a:lumOff val="5000"/>
                </a:schemeClr>
              </a:solidFill>
              <a:highlight>
                <a:srgbClr val="58A67E"/>
              </a:highlight>
            </a:endParaRPr>
          </a:p>
        </p:txBody>
      </p:sp>
      <p:pic>
        <p:nvPicPr>
          <p:cNvPr id="6" name="Picture 5">
            <a:extLst>
              <a:ext uri="{FF2B5EF4-FFF2-40B4-BE49-F238E27FC236}">
                <a16:creationId xmlns:a16="http://schemas.microsoft.com/office/drawing/2014/main" id="{B89100C9-ADFB-4991-135B-B71D1722E23C}"/>
              </a:ext>
            </a:extLst>
          </p:cNvPr>
          <p:cNvPicPr>
            <a:picLocks noChangeAspect="1"/>
          </p:cNvPicPr>
          <p:nvPr/>
        </p:nvPicPr>
        <p:blipFill>
          <a:blip r:embed="rId3"/>
          <a:stretch>
            <a:fillRect/>
          </a:stretch>
        </p:blipFill>
        <p:spPr>
          <a:xfrm>
            <a:off x="11498730" y="5712007"/>
            <a:ext cx="609600" cy="609600"/>
          </a:xfrm>
          <a:prstGeom prst="rect">
            <a:avLst/>
          </a:prstGeom>
        </p:spPr>
      </p:pic>
      <p:sp>
        <p:nvSpPr>
          <p:cNvPr id="7" name="TextBox 6">
            <a:extLst>
              <a:ext uri="{FF2B5EF4-FFF2-40B4-BE49-F238E27FC236}">
                <a16:creationId xmlns:a16="http://schemas.microsoft.com/office/drawing/2014/main" id="{4798F5B6-CCBD-9AAA-ABA3-116D25C9C900}"/>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3</a:t>
            </a:r>
            <a:endParaRPr lang="en-US" sz="5000">
              <a:latin typeface="Tw Cen MT Condensed"/>
            </a:endParaRPr>
          </a:p>
        </p:txBody>
      </p:sp>
    </p:spTree>
    <p:extLst>
      <p:ext uri="{BB962C8B-B14F-4D97-AF65-F5344CB8AC3E}">
        <p14:creationId xmlns:p14="http://schemas.microsoft.com/office/powerpoint/2010/main" val="127394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14</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Sam:</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Commuter </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88126" y="967740"/>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latin typeface="Tw Cen MT" panose="020B0602020104020603" pitchFamily="34" charset="77"/>
              </a:rPr>
              <a:t>Sam is a 35-year-old commuter who</a:t>
            </a:r>
            <a:r>
              <a:rPr lang="en-US" sz="1800">
                <a:effectLst/>
                <a:latin typeface="Tw Cen MT" panose="020B0602020104020603" pitchFamily="34" charset="77"/>
                <a:ea typeface="Aptos" panose="020B0004020202020204" pitchFamily="34" charset="0"/>
                <a:cs typeface="Times New Roman" panose="02020603050405020304" pitchFamily="18" charset="0"/>
              </a:rPr>
              <a:t> has long commutes and uses music to mentally prepare or unwind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88127" y="2141551"/>
            <a:ext cx="7402664" cy="1754326"/>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Sam needs energizing music in the morning and relaxing music in the evening.</a:t>
            </a:r>
            <a:endParaRPr lang="en-US">
              <a:latin typeface="Tw Cen MT"/>
              <a:cs typeface="Times New Roman"/>
            </a:endParaRPr>
          </a:p>
          <a:p>
            <a:r>
              <a:rPr lang="en-US">
                <a:ea typeface="+mn-lt"/>
                <a:cs typeface="+mn-lt"/>
              </a:rPr>
              <a:t>Sam also seeks music that can serve as a personal soundtrack to the rhythm of the city during his commutes, providing a sense of connection and vitality. In moments of stress or fatigue, he looks for tracks that can offer solace and a mental escape, helping to rejuvenate his spirit.</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88126" y="4090962"/>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Pop and indie for energy, acoustic for relaxation</a:t>
            </a: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a:effectLst/>
              </a:rPr>
              <a:t> </a:t>
            </a:r>
            <a:endParaRPr lang="en-US"/>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076" name="Picture 4" descr="Man Sitting Railway Track Stock Photos ...">
            <a:extLst>
              <a:ext uri="{FF2B5EF4-FFF2-40B4-BE49-F238E27FC236}">
                <a16:creationId xmlns:a16="http://schemas.microsoft.com/office/drawing/2014/main" id="{232DA1EB-E419-53E9-B29A-EE0419131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53" y="880931"/>
            <a:ext cx="35052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AB199A-5D34-A9D6-5881-B8E8FE171DBB}"/>
              </a:ext>
            </a:extLst>
          </p:cNvPr>
          <p:cNvSpPr txBox="1"/>
          <p:nvPr/>
        </p:nvSpPr>
        <p:spPr>
          <a:xfrm>
            <a:off x="4388126" y="4937934"/>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Travel podcasts, audiobooks, and city walking tours.</a:t>
            </a:r>
          </a:p>
        </p:txBody>
      </p:sp>
      <p:sp>
        <p:nvSpPr>
          <p:cNvPr id="5" name="Footer Placeholder 15">
            <a:extLst>
              <a:ext uri="{FF2B5EF4-FFF2-40B4-BE49-F238E27FC236}">
                <a16:creationId xmlns:a16="http://schemas.microsoft.com/office/drawing/2014/main" id="{5619CE00-B453-D25C-9F84-5814F2B9E76A}"/>
              </a:ext>
            </a:extLst>
          </p:cNvPr>
          <p:cNvSpPr>
            <a:spLocks noGrp="1"/>
          </p:cNvSpPr>
          <p:nvPr>
            <p:ph type="dt" sz="half" idx="10"/>
          </p:nvPr>
        </p:nvSpPr>
        <p:spPr>
          <a:xfrm rot="10800000" flipV="1">
            <a:off x="1314450" y="6408738"/>
            <a:ext cx="10298113" cy="449262"/>
          </a:xfrm>
        </p:spPr>
        <p:txBody>
          <a:bodyPr/>
          <a:lstStyle/>
          <a:p>
            <a:endParaRPr lang="en-US" sz="1100">
              <a:solidFill>
                <a:schemeClr val="tx1">
                  <a:lumMod val="95000"/>
                  <a:lumOff val="5000"/>
                </a:schemeClr>
              </a:solidFill>
              <a:highlight>
                <a:srgbClr val="58A67E"/>
              </a:highlight>
            </a:endParaRPr>
          </a:p>
        </p:txBody>
      </p:sp>
      <p:pic>
        <p:nvPicPr>
          <p:cNvPr id="6" name="Picture 5">
            <a:extLst>
              <a:ext uri="{FF2B5EF4-FFF2-40B4-BE49-F238E27FC236}">
                <a16:creationId xmlns:a16="http://schemas.microsoft.com/office/drawing/2014/main" id="{AA0B7D17-DDC5-6758-5848-507D7669CE3D}"/>
              </a:ext>
            </a:extLst>
          </p:cNvPr>
          <p:cNvPicPr>
            <a:picLocks noChangeAspect="1"/>
          </p:cNvPicPr>
          <p:nvPr/>
        </p:nvPicPr>
        <p:blipFill>
          <a:blip r:embed="rId3"/>
          <a:stretch>
            <a:fillRect/>
          </a:stretch>
        </p:blipFill>
        <p:spPr>
          <a:xfrm>
            <a:off x="11498730" y="5688446"/>
            <a:ext cx="609600" cy="609600"/>
          </a:xfrm>
          <a:prstGeom prst="rect">
            <a:avLst/>
          </a:prstGeom>
        </p:spPr>
      </p:pic>
      <p:sp>
        <p:nvSpPr>
          <p:cNvPr id="7" name="TextBox 6">
            <a:extLst>
              <a:ext uri="{FF2B5EF4-FFF2-40B4-BE49-F238E27FC236}">
                <a16:creationId xmlns:a16="http://schemas.microsoft.com/office/drawing/2014/main" id="{E8418BE7-2320-6C59-76B0-90E0D614B2FF}"/>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4</a:t>
            </a:r>
            <a:endParaRPr lang="en-US" sz="5000">
              <a:latin typeface="Tw Cen MT Condensed"/>
            </a:endParaRPr>
          </a:p>
        </p:txBody>
      </p:sp>
    </p:spTree>
    <p:extLst>
      <p:ext uri="{BB962C8B-B14F-4D97-AF65-F5344CB8AC3E}">
        <p14:creationId xmlns:p14="http://schemas.microsoft.com/office/powerpoint/2010/main" val="68100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3" name="Date Placeholder 12">
            <a:extLst>
              <a:ext uri="{FF2B5EF4-FFF2-40B4-BE49-F238E27FC236}">
                <a16:creationId xmlns:a16="http://schemas.microsoft.com/office/drawing/2014/main" id="{7555B339-8227-9184-6F3A-18B7D1584DB6}"/>
              </a:ext>
            </a:extLst>
          </p:cNvPr>
          <p:cNvSpPr>
            <a:spLocks noGrp="1"/>
          </p:cNvSpPr>
          <p:nvPr>
            <p:ph type="dt" sz="half" idx="10"/>
          </p:nvPr>
        </p:nvSpPr>
        <p:spPr>
          <a:xfrm>
            <a:off x="1314450" y="6409170"/>
            <a:ext cx="10298053" cy="448830"/>
          </a:xfrm>
        </p:spPr>
        <p:txBody>
          <a:bodyPr/>
          <a:lstStyle/>
          <a:p>
            <a:endParaRPr lang="en-US"/>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15</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Zara: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An Aspiring Chef</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38431" y="82693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Zara is a 22-year-old culinary student who enjoys cooking with music which makes her mood calm and focused.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38432" y="2141551"/>
            <a:ext cx="7402664" cy="1477328"/>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Zara seeks music that matches the energy of her cooking sessions</a:t>
            </a:r>
            <a:r>
              <a:rPr lang="en-US">
                <a:latin typeface="Tw Cen MT"/>
              </a:rPr>
              <a:t> </a:t>
            </a:r>
            <a:endParaRPr lang="en-US">
              <a:latin typeface="Tw Cen MT" panose="020B0602020104020603" pitchFamily="34" charset="77"/>
            </a:endParaRPr>
          </a:p>
          <a:p>
            <a:r>
              <a:rPr lang="en-US">
                <a:ea typeface="+mn-lt"/>
                <a:cs typeface="+mn-lt"/>
              </a:rPr>
              <a:t>Zara enjoys music that keeps her kitchen lively and her mind sharp while she cooks. She also likes songs that go well with the different kinds of food she makes, making her cooking feel more special.</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38431" y="3875614"/>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Upbeat Latin for cooking, classical for baking.</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3AAB199A-5D34-A9D6-5881-B8E8FE171DBB}"/>
              </a:ext>
            </a:extLst>
          </p:cNvPr>
          <p:cNvSpPr txBox="1"/>
          <p:nvPr/>
        </p:nvSpPr>
        <p:spPr>
          <a:xfrm>
            <a:off x="4338431" y="4689456"/>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a:effectLst/>
                <a:latin typeface="Tw Cen MT" panose="020B0602020104020603" pitchFamily="34" charset="77"/>
                <a:ea typeface="Aptos" panose="020B0004020202020204" pitchFamily="34" charset="0"/>
                <a:cs typeface="Times New Roman" panose="02020603050405020304" pitchFamily="18" charset="0"/>
              </a:rPr>
              <a:t>World cuisines, food blogging, and cooking shows.</a:t>
            </a:r>
            <a:r>
              <a:rPr lang="en-US">
                <a:effectLst/>
                <a:latin typeface="Tw Cen MT" panose="020B0602020104020603" pitchFamily="34" charset="77"/>
              </a:rPr>
              <a:t> </a:t>
            </a:r>
            <a:endParaRPr lang="en-US" sz="1800" kern="100">
              <a:effectLst/>
              <a:latin typeface="Tw Cen MT" panose="020B0602020104020603" pitchFamily="34" charset="77"/>
              <a:ea typeface="Aptos" panose="020B0004020202020204" pitchFamily="34" charset="0"/>
              <a:cs typeface="Times New Roman" panose="02020603050405020304" pitchFamily="18" charset="0"/>
            </a:endParaRPr>
          </a:p>
        </p:txBody>
      </p:sp>
      <p:pic>
        <p:nvPicPr>
          <p:cNvPr id="5124" name="Picture 4" descr="9 Female Louisiana Chefs We Adore ...">
            <a:extLst>
              <a:ext uri="{FF2B5EF4-FFF2-40B4-BE49-F238E27FC236}">
                <a16:creationId xmlns:a16="http://schemas.microsoft.com/office/drawing/2014/main" id="{0650E472-6625-D1F6-B4CD-3E9FD0812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81565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4644A7-FEE0-34FE-D473-D0D22BB4B5DA}"/>
              </a:ext>
            </a:extLst>
          </p:cNvPr>
          <p:cNvPicPr>
            <a:picLocks noChangeAspect="1"/>
          </p:cNvPicPr>
          <p:nvPr/>
        </p:nvPicPr>
        <p:blipFill>
          <a:blip r:embed="rId3"/>
          <a:stretch>
            <a:fillRect/>
          </a:stretch>
        </p:blipFill>
        <p:spPr>
          <a:xfrm>
            <a:off x="11498730" y="5726265"/>
            <a:ext cx="609600" cy="609600"/>
          </a:xfrm>
          <a:prstGeom prst="rect">
            <a:avLst/>
          </a:prstGeom>
        </p:spPr>
      </p:pic>
      <p:sp>
        <p:nvSpPr>
          <p:cNvPr id="7" name="TextBox 6">
            <a:extLst>
              <a:ext uri="{FF2B5EF4-FFF2-40B4-BE49-F238E27FC236}">
                <a16:creationId xmlns:a16="http://schemas.microsoft.com/office/drawing/2014/main" id="{20A1ADBB-C878-5DF2-CEA2-F37E999DF276}"/>
              </a:ext>
            </a:extLst>
          </p:cNvPr>
          <p:cNvSpPr txBox="1"/>
          <p:nvPr/>
        </p:nvSpPr>
        <p:spPr>
          <a:xfrm>
            <a:off x="765313" y="331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5</a:t>
            </a:r>
            <a:endParaRPr lang="en-US" sz="5000">
              <a:latin typeface="Tw Cen MT Condensed"/>
            </a:endParaRPr>
          </a:p>
        </p:txBody>
      </p:sp>
    </p:spTree>
    <p:extLst>
      <p:ext uri="{BB962C8B-B14F-4D97-AF65-F5344CB8AC3E}">
        <p14:creationId xmlns:p14="http://schemas.microsoft.com/office/powerpoint/2010/main" val="213663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MINIMAL VIABLE PRODUCT(MVP)</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16</a:t>
            </a:fld>
            <a:endParaRPr lang="en-US"/>
          </a:p>
        </p:txBody>
      </p:sp>
      <p:sp>
        <p:nvSpPr>
          <p:cNvPr id="2" name="Footer Placeholder 4">
            <a:extLst>
              <a:ext uri="{FF2B5EF4-FFF2-40B4-BE49-F238E27FC236}">
                <a16:creationId xmlns:a16="http://schemas.microsoft.com/office/drawing/2014/main" id="{60DD8A78-FE7E-BBE4-0702-E2AFD349DF6F}"/>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3" name="Footer Placeholder 15">
            <a:extLst>
              <a:ext uri="{FF2B5EF4-FFF2-40B4-BE49-F238E27FC236}">
                <a16:creationId xmlns:a16="http://schemas.microsoft.com/office/drawing/2014/main" id="{4D15D6E1-E5EC-680B-487F-49EBCB9912F3}"/>
              </a:ext>
            </a:extLst>
          </p:cNvPr>
          <p:cNvSpPr>
            <a:spLocks noGrp="1"/>
          </p:cNvSpPr>
          <p:nvPr>
            <p:ph type="dt" sz="half" idx="10"/>
          </p:nvPr>
        </p:nvSpPr>
        <p:spPr>
          <a:xfrm rot="10800000" flipV="1">
            <a:off x="1357313" y="6410325"/>
            <a:ext cx="10255250"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257341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DD8933-C782-E447-39BA-3B2529AC632C}"/>
              </a:ext>
            </a:extLst>
          </p:cNvPr>
          <p:cNvSpPr>
            <a:spLocks noGrp="1"/>
          </p:cNvSpPr>
          <p:nvPr>
            <p:ph type="ftr" sz="quarter" idx="11"/>
          </p:nvPr>
        </p:nvSpPr>
        <p:spPr/>
        <p:txBody>
          <a:bodyPr/>
          <a:lstStyle/>
          <a:p>
            <a:r>
              <a:rPr lang="en-US">
                <a:solidFill>
                  <a:schemeClr val="bg1"/>
                </a:solidFill>
              </a:rPr>
              <a:t>Sample Footer Text</a:t>
            </a:r>
          </a:p>
        </p:txBody>
      </p:sp>
      <p:sp>
        <p:nvSpPr>
          <p:cNvPr id="8" name="Slide Number Placeholder 7">
            <a:extLst>
              <a:ext uri="{FF2B5EF4-FFF2-40B4-BE49-F238E27FC236}">
                <a16:creationId xmlns:a16="http://schemas.microsoft.com/office/drawing/2014/main" id="{01E960B7-ABD7-7C4F-419D-76E00A443E12}"/>
              </a:ext>
            </a:extLst>
          </p:cNvPr>
          <p:cNvSpPr>
            <a:spLocks noGrp="1"/>
          </p:cNvSpPr>
          <p:nvPr>
            <p:ph type="sldNum" sz="quarter" idx="12"/>
          </p:nvPr>
        </p:nvSpPr>
        <p:spPr/>
        <p:txBody>
          <a:bodyPr/>
          <a:lstStyle/>
          <a:p>
            <a:fld id="{C01389E6-C847-4AD0-B56D-D205B2EAB1EE}" type="slidenum">
              <a:rPr lang="en-US" smtClean="0"/>
              <a:t>17</a:t>
            </a:fld>
            <a:endParaRPr lang="en-US"/>
          </a:p>
        </p:txBody>
      </p:sp>
      <p:sp>
        <p:nvSpPr>
          <p:cNvPr id="9" name="TextBox 8">
            <a:extLst>
              <a:ext uri="{FF2B5EF4-FFF2-40B4-BE49-F238E27FC236}">
                <a16:creationId xmlns:a16="http://schemas.microsoft.com/office/drawing/2014/main" id="{1B9C9ACE-2DFE-1543-D9E4-D40F80C36F0F}"/>
              </a:ext>
            </a:extLst>
          </p:cNvPr>
          <p:cNvSpPr txBox="1"/>
          <p:nvPr/>
        </p:nvSpPr>
        <p:spPr>
          <a:xfrm>
            <a:off x="881270" y="1866901"/>
            <a:ext cx="1075248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Söhne"/>
              </a:rPr>
              <a:t>Web application with user emotion prediction and song recommendation functionality.​ </a:t>
            </a:r>
            <a:endParaRPr lang="en-US" sz="2400">
              <a:latin typeface="Tw Cen MT" panose="020B0602020104020603"/>
            </a:endParaRPr>
          </a:p>
          <a:p>
            <a:pPr marL="285750" indent="-285750">
              <a:buFont typeface="Arial"/>
              <a:buChar char="•"/>
            </a:pPr>
            <a:r>
              <a:rPr lang="en-US" sz="2400">
                <a:latin typeface="Söhne"/>
              </a:rPr>
              <a:t>Allowing user to create an account in the application.​ </a:t>
            </a:r>
            <a:endParaRPr lang="en-US" sz="2400">
              <a:latin typeface="Tw Cen MT" panose="020B0602020104020603"/>
            </a:endParaRPr>
          </a:p>
          <a:p>
            <a:pPr marL="285750" indent="-285750">
              <a:buFont typeface="Arial"/>
              <a:buChar char="•"/>
            </a:pPr>
            <a:r>
              <a:rPr lang="en-US" sz="2400">
                <a:latin typeface="Söhne"/>
              </a:rPr>
              <a:t>Interactive UI to display user uploaded image.​ </a:t>
            </a:r>
            <a:endParaRPr lang="en-US" sz="2400">
              <a:latin typeface="Tw Cen MT" panose="020B0602020104020603"/>
            </a:endParaRPr>
          </a:p>
          <a:p>
            <a:pPr marL="285750" indent="-285750">
              <a:buFont typeface="Arial"/>
              <a:buChar char="•"/>
            </a:pPr>
            <a:r>
              <a:rPr lang="en-US" sz="2400">
                <a:latin typeface="Söhne"/>
              </a:rPr>
              <a:t>CNN model to predict user's emotion on image input.​ </a:t>
            </a:r>
            <a:endParaRPr lang="en-US" sz="2400">
              <a:latin typeface="Tw Cen MT" panose="020B0602020104020603"/>
            </a:endParaRPr>
          </a:p>
          <a:p>
            <a:pPr marL="285750" indent="-285750">
              <a:buFont typeface="Arial"/>
              <a:buChar char="•"/>
            </a:pPr>
            <a:r>
              <a:rPr lang="en-US" sz="2400">
                <a:latin typeface="Söhne"/>
              </a:rPr>
              <a:t>API to accept user image in request and send the model's prediction and the list of songs from static database in response.​ </a:t>
            </a:r>
            <a:endParaRPr lang="en-US" sz="2400">
              <a:latin typeface="Tw Cen MT" panose="020B0602020104020603"/>
            </a:endParaRPr>
          </a:p>
          <a:p>
            <a:pPr marL="285750" indent="-285750">
              <a:buFont typeface="Arial"/>
              <a:buChar char="•"/>
            </a:pPr>
            <a:r>
              <a:rPr lang="en-US" sz="2400">
                <a:latin typeface="Söhne"/>
              </a:rPr>
              <a:t>Server to handle the above API along with two different endpoints to send songs based on genre and artist. ​</a:t>
            </a:r>
            <a:endParaRPr lang="en-US" sz="2400">
              <a:latin typeface="Tw Cen MT" panose="020B0602020104020603"/>
            </a:endParaRPr>
          </a:p>
          <a:p>
            <a:pPr marL="285750" indent="-285750">
              <a:buFont typeface="Arial"/>
              <a:buChar char="•"/>
            </a:pPr>
            <a:r>
              <a:rPr lang="en-US" sz="2400">
                <a:latin typeface="Söhne"/>
              </a:rPr>
              <a:t>Model and backend connection to predict emotions. ​</a:t>
            </a:r>
            <a:endParaRPr lang="en-US" sz="2400"/>
          </a:p>
        </p:txBody>
      </p:sp>
      <p:sp>
        <p:nvSpPr>
          <p:cNvPr id="10" name="TextBox 9">
            <a:extLst>
              <a:ext uri="{FF2B5EF4-FFF2-40B4-BE49-F238E27FC236}">
                <a16:creationId xmlns:a16="http://schemas.microsoft.com/office/drawing/2014/main" id="{CECE759A-1A02-61D9-2FA5-DD3B1B0F77EA}"/>
              </a:ext>
            </a:extLst>
          </p:cNvPr>
          <p:cNvSpPr txBox="1"/>
          <p:nvPr/>
        </p:nvSpPr>
        <p:spPr>
          <a:xfrm>
            <a:off x="882944" y="847917"/>
            <a:ext cx="8060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MINIMUM VIABLE PRODUCT</a:t>
            </a:r>
          </a:p>
        </p:txBody>
      </p:sp>
    </p:spTree>
    <p:extLst>
      <p:ext uri="{BB962C8B-B14F-4D97-AF65-F5344CB8AC3E}">
        <p14:creationId xmlns:p14="http://schemas.microsoft.com/office/powerpoint/2010/main" val="1820444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t>Monday, February 1, 20XX</a:t>
            </a:r>
          </a:p>
        </p:txBody>
      </p: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Picture 2" descr="A diagram of a server&#10;&#10;Description automatically generated">
            <a:extLst>
              <a:ext uri="{FF2B5EF4-FFF2-40B4-BE49-F238E27FC236}">
                <a16:creationId xmlns:a16="http://schemas.microsoft.com/office/drawing/2014/main" id="{F65DDE48-5E66-8F28-A235-387E54C68A3A}"/>
              </a:ext>
            </a:extLst>
          </p:cNvPr>
          <p:cNvPicPr>
            <a:picLocks noChangeAspect="1"/>
          </p:cNvPicPr>
          <p:nvPr/>
        </p:nvPicPr>
        <p:blipFill>
          <a:blip r:embed="rId2"/>
          <a:stretch>
            <a:fillRect/>
          </a:stretch>
        </p:blipFill>
        <p:spPr>
          <a:xfrm>
            <a:off x="4969" y="811697"/>
            <a:ext cx="12198628" cy="6046305"/>
          </a:xfrm>
          <a:prstGeom prst="rect">
            <a:avLst/>
          </a:prstGeom>
        </p:spPr>
      </p:pic>
      <p:sp>
        <p:nvSpPr>
          <p:cNvPr id="2" name="TextBox 1">
            <a:extLst>
              <a:ext uri="{FF2B5EF4-FFF2-40B4-BE49-F238E27FC236}">
                <a16:creationId xmlns:a16="http://schemas.microsoft.com/office/drawing/2014/main" id="{5BC84574-FC24-86ED-A9B5-AE7D5C8BE7E1}"/>
              </a:ext>
            </a:extLst>
          </p:cNvPr>
          <p:cNvSpPr txBox="1"/>
          <p:nvPr/>
        </p:nvSpPr>
        <p:spPr>
          <a:xfrm>
            <a:off x="3915632" y="106369"/>
            <a:ext cx="36642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MVP DIAGRAM</a:t>
            </a:r>
          </a:p>
        </p:txBody>
      </p:sp>
      <p:pic>
        <p:nvPicPr>
          <p:cNvPr id="4" name="Picture 3">
            <a:extLst>
              <a:ext uri="{FF2B5EF4-FFF2-40B4-BE49-F238E27FC236}">
                <a16:creationId xmlns:a16="http://schemas.microsoft.com/office/drawing/2014/main" id="{FC0A57A1-3844-0BBD-58DF-85A9C2399C02}"/>
              </a:ext>
            </a:extLst>
          </p:cNvPr>
          <p:cNvPicPr>
            <a:picLocks noChangeAspect="1"/>
          </p:cNvPicPr>
          <p:nvPr/>
        </p:nvPicPr>
        <p:blipFill>
          <a:blip r:embed="rId3"/>
          <a:stretch>
            <a:fillRect/>
          </a:stretch>
        </p:blipFill>
        <p:spPr>
          <a:xfrm>
            <a:off x="11457477" y="6046303"/>
            <a:ext cx="609600" cy="609600"/>
          </a:xfrm>
          <a:prstGeom prst="rect">
            <a:avLst/>
          </a:prstGeom>
        </p:spPr>
      </p:pic>
    </p:spTree>
    <p:extLst>
      <p:ext uri="{BB962C8B-B14F-4D97-AF65-F5344CB8AC3E}">
        <p14:creationId xmlns:p14="http://schemas.microsoft.com/office/powerpoint/2010/main" val="1236678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1F25FF9-0739-34F6-1EAB-F8ECC5C116C2}"/>
              </a:ext>
            </a:extLst>
          </p:cNvPr>
          <p:cNvSpPr>
            <a:spLocks noGrp="1"/>
          </p:cNvSpPr>
          <p:nvPr>
            <p:ph type="dt" sz="half" idx="4294967295"/>
          </p:nvPr>
        </p:nvSpPr>
        <p:spPr>
          <a:xfrm>
            <a:off x="8488363" y="6410325"/>
            <a:ext cx="3703637" cy="447675"/>
          </a:xfrm>
        </p:spPr>
        <p:txBody>
          <a:bodyPr/>
          <a:lstStyle/>
          <a:p>
            <a:r>
              <a:rPr lang="en-US"/>
              <a:t>Monday, February 1, 20XX</a:t>
            </a:r>
          </a:p>
        </p:txBody>
      </p:sp>
      <p:sp>
        <p:nvSpPr>
          <p:cNvPr id="8" name="Slide Number Placeholder 7">
            <a:extLst>
              <a:ext uri="{FF2B5EF4-FFF2-40B4-BE49-F238E27FC236}">
                <a16:creationId xmlns:a16="http://schemas.microsoft.com/office/drawing/2014/main" id="{BE29AD0A-3383-F444-ADCA-BC13E8383276}"/>
              </a:ext>
            </a:extLst>
          </p:cNvPr>
          <p:cNvSpPr>
            <a:spLocks noGrp="1"/>
          </p:cNvSpPr>
          <p:nvPr>
            <p:ph type="sldNum" sz="quarter" idx="4294967295"/>
          </p:nvPr>
        </p:nvSpPr>
        <p:spPr>
          <a:xfrm>
            <a:off x="11637894" y="6410324"/>
            <a:ext cx="438150" cy="447675"/>
          </a:xfrm>
        </p:spPr>
        <p:txBody>
          <a:bodyPr/>
          <a:lstStyle/>
          <a:p>
            <a:fld id="{C01389E6-C847-4AD0-B56D-D205B2EAB1EE}" type="slidenum">
              <a:rPr lang="en-US" smtClean="0"/>
              <a:t>19</a:t>
            </a:fld>
            <a:endParaRPr lang="en-US"/>
          </a:p>
        </p:txBody>
      </p:sp>
      <p:pic>
        <p:nvPicPr>
          <p:cNvPr id="3" name="Picture 2" descr="A screenshot of a computer screen&#10;&#10;Description automatically generated">
            <a:extLst>
              <a:ext uri="{FF2B5EF4-FFF2-40B4-BE49-F238E27FC236}">
                <a16:creationId xmlns:a16="http://schemas.microsoft.com/office/drawing/2014/main" id="{82800CD6-E7F9-D41E-E924-F305605854D6}"/>
              </a:ext>
            </a:extLst>
          </p:cNvPr>
          <p:cNvPicPr>
            <a:picLocks noChangeAspect="1"/>
          </p:cNvPicPr>
          <p:nvPr/>
        </p:nvPicPr>
        <p:blipFill rotWithShape="1">
          <a:blip r:embed="rId2"/>
          <a:srcRect l="10903" t="8915" r="12368" b="13824"/>
          <a:stretch/>
        </p:blipFill>
        <p:spPr>
          <a:xfrm>
            <a:off x="596348" y="8283"/>
            <a:ext cx="10798611" cy="6849726"/>
          </a:xfrm>
          <a:prstGeom prst="rect">
            <a:avLst/>
          </a:prstGeom>
        </p:spPr>
      </p:pic>
      <p:pic>
        <p:nvPicPr>
          <p:cNvPr id="6" name="Picture 5">
            <a:extLst>
              <a:ext uri="{FF2B5EF4-FFF2-40B4-BE49-F238E27FC236}">
                <a16:creationId xmlns:a16="http://schemas.microsoft.com/office/drawing/2014/main" id="{89FC705B-8D3A-29DE-66A1-DDB5FFE54C51}"/>
              </a:ext>
            </a:extLst>
          </p:cNvPr>
          <p:cNvPicPr>
            <a:picLocks noChangeAspect="1"/>
          </p:cNvPicPr>
          <p:nvPr/>
        </p:nvPicPr>
        <p:blipFill>
          <a:blip r:embed="rId3"/>
          <a:stretch>
            <a:fillRect/>
          </a:stretch>
        </p:blipFill>
        <p:spPr>
          <a:xfrm>
            <a:off x="10709700" y="6053138"/>
            <a:ext cx="609600" cy="609600"/>
          </a:xfrm>
          <a:prstGeom prst="rect">
            <a:avLst/>
          </a:prstGeom>
        </p:spPr>
      </p:pic>
    </p:spTree>
    <p:extLst>
      <p:ext uri="{BB962C8B-B14F-4D97-AF65-F5344CB8AC3E}">
        <p14:creationId xmlns:p14="http://schemas.microsoft.com/office/powerpoint/2010/main" val="290078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699764" y="458234"/>
            <a:ext cx="3441700" cy="5790066"/>
          </a:xfrm>
        </p:spPr>
        <p:txBody>
          <a:bodyPr>
            <a:normAutofit fontScale="70000" lnSpcReduction="20000"/>
          </a:bodyPr>
          <a:lstStyle/>
          <a:p>
            <a:pPr marL="285750" indent="-285750">
              <a:buFont typeface="Arial" panose="020B0604020202020204" pitchFamily="34" charset="0"/>
              <a:buChar char="•"/>
            </a:pPr>
            <a:r>
              <a:rPr lang="en-US"/>
              <a:t>Team Member Roles and Responsibilities</a:t>
            </a:r>
          </a:p>
          <a:p>
            <a:pPr marL="285750" indent="-285750">
              <a:buFont typeface="Arial" panose="020B0604020202020204" pitchFamily="34" charset="0"/>
              <a:buChar char="•"/>
            </a:pPr>
            <a:r>
              <a:rPr lang="en-US"/>
              <a:t>Improvements made from Professor Feedback</a:t>
            </a:r>
          </a:p>
          <a:p>
            <a:pPr marL="285750" indent="-285750">
              <a:buFont typeface="Arial" panose="020B0604020202020204" pitchFamily="34" charset="0"/>
              <a:buChar char="•"/>
            </a:pPr>
            <a:r>
              <a:rPr lang="en-US"/>
              <a:t>Project Description</a:t>
            </a:r>
          </a:p>
          <a:p>
            <a:pPr marL="285750" indent="-285750">
              <a:buFont typeface="Arial" panose="020B0604020202020204" pitchFamily="34" charset="0"/>
              <a:buChar char="•"/>
            </a:pPr>
            <a:r>
              <a:rPr lang="en-US"/>
              <a:t>Team-Work Agreement</a:t>
            </a:r>
          </a:p>
          <a:p>
            <a:pPr marL="285750" indent="-285750">
              <a:buFont typeface="Arial" panose="020B0604020202020204" pitchFamily="34" charset="0"/>
              <a:buChar char="•"/>
            </a:pPr>
            <a:r>
              <a:rPr lang="en-US"/>
              <a:t>Personas</a:t>
            </a:r>
          </a:p>
          <a:p>
            <a:pPr marL="285750" indent="-285750">
              <a:buFont typeface="Arial" panose="020B0604020202020204" pitchFamily="34" charset="0"/>
              <a:buChar char="•"/>
            </a:pPr>
            <a:r>
              <a:rPr lang="en-US"/>
              <a:t>MVP</a:t>
            </a:r>
          </a:p>
          <a:p>
            <a:pPr marL="285750" indent="-285750">
              <a:buFont typeface="Arial" panose="020B0604020202020204" pitchFamily="34" charset="0"/>
              <a:buChar char="•"/>
            </a:pPr>
            <a:r>
              <a:rPr lang="en-US"/>
              <a:t>Technologies</a:t>
            </a:r>
          </a:p>
          <a:p>
            <a:pPr marL="285750" indent="-285750">
              <a:buFont typeface="Arial" panose="020B0604020202020204" pitchFamily="34" charset="0"/>
              <a:buChar char="•"/>
            </a:pPr>
            <a:r>
              <a:rPr lang="en-US"/>
              <a:t>Algorithms</a:t>
            </a:r>
          </a:p>
          <a:p>
            <a:pPr marL="285750" indent="-285750">
              <a:buFont typeface="Arial" panose="020B0604020202020204" pitchFamily="34" charset="0"/>
              <a:buChar char="•"/>
            </a:pPr>
            <a:r>
              <a:rPr lang="en-US"/>
              <a:t>Diagrams</a:t>
            </a:r>
          </a:p>
          <a:p>
            <a:pPr marL="285750" indent="-285750">
              <a:buFont typeface="Arial" panose="020B0604020202020204" pitchFamily="34" charset="0"/>
              <a:buChar char="•"/>
            </a:pPr>
            <a:r>
              <a:rPr lang="en-US"/>
              <a:t>Sprint 2 Recap</a:t>
            </a:r>
          </a:p>
          <a:p>
            <a:pPr marL="285750" indent="-285750">
              <a:buFont typeface="Arial" panose="020B0604020202020204" pitchFamily="34" charset="0"/>
              <a:buChar char="•"/>
            </a:pPr>
            <a:r>
              <a:rPr lang="en-US"/>
              <a:t>Product Backlog</a:t>
            </a:r>
          </a:p>
          <a:p>
            <a:pPr marL="285750" indent="-285750">
              <a:buFont typeface="Arial" panose="020B0604020202020204" pitchFamily="34" charset="0"/>
              <a:buChar char="•"/>
            </a:pPr>
            <a:r>
              <a:rPr lang="en-US"/>
              <a:t>Sprint 3 Backlog</a:t>
            </a:r>
          </a:p>
          <a:p>
            <a:pPr marL="285750" indent="-285750">
              <a:buFont typeface="Arial" panose="020B0604020202020204" pitchFamily="34" charset="0"/>
              <a:buChar char="•"/>
            </a:pPr>
            <a:r>
              <a:rPr lang="en-US"/>
              <a:t>Metrics</a:t>
            </a:r>
          </a:p>
          <a:p>
            <a:pPr marL="285750" indent="-285750">
              <a:buFont typeface="Arial" panose="020B0604020202020204" pitchFamily="34" charset="0"/>
              <a:buChar char="•"/>
            </a:pPr>
            <a:r>
              <a:rPr lang="en-US"/>
              <a:t>Retrospective</a:t>
            </a:r>
          </a:p>
          <a:p>
            <a:pPr marL="285750" indent="-285750">
              <a:buFont typeface="Arial" panose="020B0604020202020204" pitchFamily="34" charset="0"/>
              <a:buChar char="•"/>
            </a:pPr>
            <a:r>
              <a:rPr lang="en-US"/>
              <a:t>Sprint 4</a:t>
            </a:r>
          </a:p>
          <a:p>
            <a:pPr marL="285750" indent="-285750">
              <a:buFont typeface="Arial" panose="020B0604020202020204" pitchFamily="34" charset="0"/>
              <a:buChar char="•"/>
            </a:pPr>
            <a:r>
              <a:rPr lang="en-US"/>
              <a:t>Project Demo - Sprint 3 (current sprint)</a:t>
            </a:r>
          </a:p>
          <a:p>
            <a:pPr marL="285750" indent="-285750">
              <a:buFont typeface="Arial" panose="020B0604020202020204" pitchFamily="34" charset="0"/>
              <a:buChar char="•"/>
            </a:pPr>
            <a:r>
              <a:rPr lang="en-US"/>
              <a:t>GitHub link</a:t>
            </a:r>
          </a:p>
          <a:p>
            <a:pPr marL="285750" indent="-285750">
              <a:buFont typeface="Arial" panose="020B0604020202020204" pitchFamily="34" charset="0"/>
              <a:buChar char="•"/>
            </a:pPr>
            <a:r>
              <a:rPr lang="en-US"/>
              <a:t>Live Application Demo</a:t>
            </a:r>
            <a:endParaRPr lang="en-US" b="0" i="0" u="none" strike="noStrike">
              <a:solidFill>
                <a:srgbClr val="000000"/>
              </a:solidFill>
              <a:effectLst/>
              <a:latin typeface="Tw Cen MT"/>
            </a:endParaRP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5" b="5"/>
          <a:stretch/>
        </p:blipFill>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 b="5"/>
          <a:stretch/>
        </p:blipFill>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5" b="5"/>
          <a:stretch/>
        </p:blipFill>
        <p:spPr/>
      </p:pic>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p:txBody>
          <a:bodyPr/>
          <a:lstStyle/>
          <a:p>
            <a:fld id="{39A857F5-96C8-461D-A78C-38E92FE1C522}" type="slidenum">
              <a:rPr lang="en-US" smtClean="0"/>
              <a:pPr/>
              <a:t>2</a:t>
            </a:fld>
            <a:endParaRPr lang="en-US"/>
          </a:p>
        </p:txBody>
      </p:sp>
      <p:sp>
        <p:nvSpPr>
          <p:cNvPr id="5" name="Footer Placeholder 4">
            <a:extLst>
              <a:ext uri="{FF2B5EF4-FFF2-40B4-BE49-F238E27FC236}">
                <a16:creationId xmlns:a16="http://schemas.microsoft.com/office/drawing/2014/main" id="{3F8DABBA-AAA2-6874-8BAC-6E41EA2DDAF6}"/>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7389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fad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TECHNOLOGIES</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r>
              <a:rPr lang="en-US"/>
              <a:t>20</a:t>
            </a:r>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E08C528B-8B3E-E924-7901-D1F30130470E}"/>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251835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424-DC9F-8E75-5699-D110C59AD59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72FA8E-3673-D2A9-263D-69B7C5DBCD5E}"/>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Technologies</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14" name="Footer Placeholder 13">
            <a:extLst>
              <a:ext uri="{FF2B5EF4-FFF2-40B4-BE49-F238E27FC236}">
                <a16:creationId xmlns:a16="http://schemas.microsoft.com/office/drawing/2014/main" id="{2F6896A5-0E29-C622-1D71-2305FBBA0884}"/>
              </a:ext>
            </a:extLst>
          </p:cNvPr>
          <p:cNvSpPr>
            <a:spLocks noGrp="1"/>
          </p:cNvSpPr>
          <p:nvPr>
            <p:ph type="ftr" sz="quarter" idx="11"/>
          </p:nvPr>
        </p:nvSpPr>
        <p:spPr/>
        <p:txBody>
          <a:bodyPr/>
          <a:lstStyle/>
          <a:p>
            <a:r>
              <a:rPr lang="en-US"/>
              <a:t>MoodSphere</a:t>
            </a:r>
          </a:p>
        </p:txBody>
      </p:sp>
      <p:sp>
        <p:nvSpPr>
          <p:cNvPr id="7" name="Slide Number Placeholder 6">
            <a:extLst>
              <a:ext uri="{FF2B5EF4-FFF2-40B4-BE49-F238E27FC236}">
                <a16:creationId xmlns:a16="http://schemas.microsoft.com/office/drawing/2014/main" id="{5DA2490E-21DB-69D4-EF92-036DA92D1D40}"/>
              </a:ext>
            </a:extLst>
          </p:cNvPr>
          <p:cNvSpPr>
            <a:spLocks noGrp="1"/>
          </p:cNvSpPr>
          <p:nvPr>
            <p:ph type="sldNum" sz="quarter" idx="12"/>
          </p:nvPr>
        </p:nvSpPr>
        <p:spPr/>
        <p:txBody>
          <a:bodyPr/>
          <a:lstStyle/>
          <a:p>
            <a:fld id="{C01389E6-C847-4AD0-B56D-D205B2EAB1EE}" type="slidenum">
              <a:rPr lang="en-US" smtClean="0"/>
              <a:pPr/>
              <a:t>21</a:t>
            </a:fld>
            <a:endParaRPr lang="en-US"/>
          </a:p>
        </p:txBody>
      </p:sp>
      <p:pic>
        <p:nvPicPr>
          <p:cNvPr id="20" name="Picture 19" descr="A yellow and white logo&#10;&#10;Description automatically generated">
            <a:extLst>
              <a:ext uri="{FF2B5EF4-FFF2-40B4-BE49-F238E27FC236}">
                <a16:creationId xmlns:a16="http://schemas.microsoft.com/office/drawing/2014/main" id="{F1CCC778-215B-089A-B093-35A56D338664}"/>
              </a:ext>
            </a:extLst>
          </p:cNvPr>
          <p:cNvPicPr>
            <a:picLocks noChangeAspect="1"/>
          </p:cNvPicPr>
          <p:nvPr/>
        </p:nvPicPr>
        <p:blipFill>
          <a:blip r:embed="rId2"/>
          <a:stretch>
            <a:fillRect/>
          </a:stretch>
        </p:blipFill>
        <p:spPr>
          <a:xfrm>
            <a:off x="1481613" y="4350249"/>
            <a:ext cx="1674158" cy="1651747"/>
          </a:xfrm>
          <a:prstGeom prst="rect">
            <a:avLst/>
          </a:prstGeom>
        </p:spPr>
      </p:pic>
      <p:pic>
        <p:nvPicPr>
          <p:cNvPr id="21" name="Picture 20" descr="A blue and white logo&#10;&#10;Description automatically generated">
            <a:extLst>
              <a:ext uri="{FF2B5EF4-FFF2-40B4-BE49-F238E27FC236}">
                <a16:creationId xmlns:a16="http://schemas.microsoft.com/office/drawing/2014/main" id="{B956CC28-F194-1B24-F79D-1F34AB2C72F7}"/>
              </a:ext>
            </a:extLst>
          </p:cNvPr>
          <p:cNvPicPr>
            <a:picLocks noChangeAspect="1"/>
          </p:cNvPicPr>
          <p:nvPr/>
        </p:nvPicPr>
        <p:blipFill>
          <a:blip r:embed="rId3"/>
          <a:stretch>
            <a:fillRect/>
          </a:stretch>
        </p:blipFill>
        <p:spPr>
          <a:xfrm>
            <a:off x="4193436" y="4226982"/>
            <a:ext cx="1815353" cy="1792942"/>
          </a:xfrm>
          <a:prstGeom prst="rect">
            <a:avLst/>
          </a:prstGeom>
        </p:spPr>
      </p:pic>
      <p:pic>
        <p:nvPicPr>
          <p:cNvPr id="22" name="Picture 21" descr="A blue and black symbol&#10;&#10;Description automatically generated">
            <a:extLst>
              <a:ext uri="{FF2B5EF4-FFF2-40B4-BE49-F238E27FC236}">
                <a16:creationId xmlns:a16="http://schemas.microsoft.com/office/drawing/2014/main" id="{56BEE1A6-D7CD-0B32-63DA-336737BDB674}"/>
              </a:ext>
            </a:extLst>
          </p:cNvPr>
          <p:cNvPicPr>
            <a:picLocks noChangeAspect="1"/>
          </p:cNvPicPr>
          <p:nvPr/>
        </p:nvPicPr>
        <p:blipFill>
          <a:blip r:embed="rId4"/>
          <a:stretch>
            <a:fillRect/>
          </a:stretch>
        </p:blipFill>
        <p:spPr>
          <a:xfrm>
            <a:off x="4123765" y="1932214"/>
            <a:ext cx="1905000" cy="1905000"/>
          </a:xfrm>
          <a:prstGeom prst="rect">
            <a:avLst/>
          </a:prstGeom>
        </p:spPr>
      </p:pic>
      <p:pic>
        <p:nvPicPr>
          <p:cNvPr id="23" name="Picture 22" descr="A yellow and orange folded paper&#10;&#10;Description automatically generated">
            <a:extLst>
              <a:ext uri="{FF2B5EF4-FFF2-40B4-BE49-F238E27FC236}">
                <a16:creationId xmlns:a16="http://schemas.microsoft.com/office/drawing/2014/main" id="{ECF2DC1D-9068-1CD6-3A22-0A50CF47E289}"/>
              </a:ext>
            </a:extLst>
          </p:cNvPr>
          <p:cNvPicPr>
            <a:picLocks noChangeAspect="1"/>
          </p:cNvPicPr>
          <p:nvPr/>
        </p:nvPicPr>
        <p:blipFill>
          <a:blip r:embed="rId5"/>
          <a:stretch>
            <a:fillRect/>
          </a:stretch>
        </p:blipFill>
        <p:spPr>
          <a:xfrm>
            <a:off x="6958853" y="2089095"/>
            <a:ext cx="1371600" cy="1450041"/>
          </a:xfrm>
          <a:prstGeom prst="rect">
            <a:avLst/>
          </a:prstGeom>
        </p:spPr>
      </p:pic>
      <p:pic>
        <p:nvPicPr>
          <p:cNvPr id="24" name="Picture 23" descr="A blue and yellow snake logo&#10;&#10;Description automatically generated">
            <a:extLst>
              <a:ext uri="{FF2B5EF4-FFF2-40B4-BE49-F238E27FC236}">
                <a16:creationId xmlns:a16="http://schemas.microsoft.com/office/drawing/2014/main" id="{9686E594-0971-F452-FD43-C62D40D170C8}"/>
              </a:ext>
            </a:extLst>
          </p:cNvPr>
          <p:cNvPicPr>
            <a:picLocks noChangeAspect="1"/>
          </p:cNvPicPr>
          <p:nvPr/>
        </p:nvPicPr>
        <p:blipFill>
          <a:blip r:embed="rId6"/>
          <a:stretch>
            <a:fillRect/>
          </a:stretch>
        </p:blipFill>
        <p:spPr>
          <a:xfrm>
            <a:off x="9233648" y="2033065"/>
            <a:ext cx="1472452" cy="1539689"/>
          </a:xfrm>
          <a:prstGeom prst="rect">
            <a:avLst/>
          </a:prstGeom>
        </p:spPr>
      </p:pic>
      <p:pic>
        <p:nvPicPr>
          <p:cNvPr id="25" name="Picture 24" descr="A blue diamond with black background&#10;&#10;Description automatically generated">
            <a:extLst>
              <a:ext uri="{FF2B5EF4-FFF2-40B4-BE49-F238E27FC236}">
                <a16:creationId xmlns:a16="http://schemas.microsoft.com/office/drawing/2014/main" id="{ED3D95FF-BD7C-83B7-2B7A-1469AA1B02AD}"/>
              </a:ext>
            </a:extLst>
          </p:cNvPr>
          <p:cNvPicPr>
            <a:picLocks noChangeAspect="1"/>
          </p:cNvPicPr>
          <p:nvPr/>
        </p:nvPicPr>
        <p:blipFill>
          <a:blip r:embed="rId7"/>
          <a:stretch>
            <a:fillRect/>
          </a:stretch>
        </p:blipFill>
        <p:spPr>
          <a:xfrm>
            <a:off x="9314525" y="4350248"/>
            <a:ext cx="1371600" cy="1394011"/>
          </a:xfrm>
          <a:prstGeom prst="rect">
            <a:avLst/>
          </a:prstGeom>
        </p:spPr>
      </p:pic>
      <p:pic>
        <p:nvPicPr>
          <p:cNvPr id="26" name="Picture 25" descr="A yellow and orange cubes&#10;&#10;Description automatically generated">
            <a:extLst>
              <a:ext uri="{FF2B5EF4-FFF2-40B4-BE49-F238E27FC236}">
                <a16:creationId xmlns:a16="http://schemas.microsoft.com/office/drawing/2014/main" id="{E2F0E07D-080D-5B75-0410-3B98FEB49FFF}"/>
              </a:ext>
            </a:extLst>
          </p:cNvPr>
          <p:cNvPicPr>
            <a:picLocks noChangeAspect="1"/>
          </p:cNvPicPr>
          <p:nvPr/>
        </p:nvPicPr>
        <p:blipFill>
          <a:blip r:embed="rId8"/>
          <a:stretch>
            <a:fillRect/>
          </a:stretch>
        </p:blipFill>
        <p:spPr>
          <a:xfrm>
            <a:off x="1573262" y="2035146"/>
            <a:ext cx="1553544" cy="1548656"/>
          </a:xfrm>
          <a:prstGeom prst="rect">
            <a:avLst/>
          </a:prstGeom>
        </p:spPr>
      </p:pic>
      <p:sp>
        <p:nvSpPr>
          <p:cNvPr id="28" name="TextBox 27">
            <a:extLst>
              <a:ext uri="{FF2B5EF4-FFF2-40B4-BE49-F238E27FC236}">
                <a16:creationId xmlns:a16="http://schemas.microsoft.com/office/drawing/2014/main" id="{9B107373-BAFF-A5BA-56F6-BE4903D44D65}"/>
              </a:ext>
            </a:extLst>
          </p:cNvPr>
          <p:cNvSpPr txBox="1"/>
          <p:nvPr/>
        </p:nvSpPr>
        <p:spPr>
          <a:xfrm>
            <a:off x="1420434" y="3682891"/>
            <a:ext cx="1565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TensorFlow</a:t>
            </a:r>
          </a:p>
        </p:txBody>
      </p:sp>
      <p:sp>
        <p:nvSpPr>
          <p:cNvPr id="29" name="TextBox 28">
            <a:extLst>
              <a:ext uri="{FF2B5EF4-FFF2-40B4-BE49-F238E27FC236}">
                <a16:creationId xmlns:a16="http://schemas.microsoft.com/office/drawing/2014/main" id="{E33FFAFC-885C-9431-EECC-029AE17BAFA4}"/>
              </a:ext>
            </a:extLst>
          </p:cNvPr>
          <p:cNvSpPr txBox="1"/>
          <p:nvPr/>
        </p:nvSpPr>
        <p:spPr>
          <a:xfrm>
            <a:off x="4522482" y="3701215"/>
            <a:ext cx="1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React</a:t>
            </a:r>
          </a:p>
        </p:txBody>
      </p:sp>
      <p:sp>
        <p:nvSpPr>
          <p:cNvPr id="30" name="TextBox 29">
            <a:extLst>
              <a:ext uri="{FF2B5EF4-FFF2-40B4-BE49-F238E27FC236}">
                <a16:creationId xmlns:a16="http://schemas.microsoft.com/office/drawing/2014/main" id="{61181E8A-20FD-C57F-0150-4E0B7E04C34C}"/>
              </a:ext>
            </a:extLst>
          </p:cNvPr>
          <p:cNvSpPr txBox="1"/>
          <p:nvPr/>
        </p:nvSpPr>
        <p:spPr>
          <a:xfrm>
            <a:off x="7112721" y="3702792"/>
            <a:ext cx="1048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Firebase</a:t>
            </a:r>
          </a:p>
        </p:txBody>
      </p:sp>
      <p:sp>
        <p:nvSpPr>
          <p:cNvPr id="31" name="TextBox 30">
            <a:extLst>
              <a:ext uri="{FF2B5EF4-FFF2-40B4-BE49-F238E27FC236}">
                <a16:creationId xmlns:a16="http://schemas.microsoft.com/office/drawing/2014/main" id="{6BAD920C-E569-7E3A-66AA-9C3B4C9152A7}"/>
              </a:ext>
            </a:extLst>
          </p:cNvPr>
          <p:cNvSpPr txBox="1"/>
          <p:nvPr/>
        </p:nvSpPr>
        <p:spPr>
          <a:xfrm>
            <a:off x="9385957" y="3698808"/>
            <a:ext cx="1170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sp>
        <p:nvSpPr>
          <p:cNvPr id="32" name="TextBox 31">
            <a:extLst>
              <a:ext uri="{FF2B5EF4-FFF2-40B4-BE49-F238E27FC236}">
                <a16:creationId xmlns:a16="http://schemas.microsoft.com/office/drawing/2014/main" id="{C247C9BF-121A-1630-4956-126A6AFD369C}"/>
              </a:ext>
            </a:extLst>
          </p:cNvPr>
          <p:cNvSpPr txBox="1"/>
          <p:nvPr/>
        </p:nvSpPr>
        <p:spPr>
          <a:xfrm>
            <a:off x="1791157" y="5953756"/>
            <a:ext cx="118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HTML5</a:t>
            </a:r>
          </a:p>
        </p:txBody>
      </p:sp>
      <p:sp>
        <p:nvSpPr>
          <p:cNvPr id="33" name="TextBox 32">
            <a:extLst>
              <a:ext uri="{FF2B5EF4-FFF2-40B4-BE49-F238E27FC236}">
                <a16:creationId xmlns:a16="http://schemas.microsoft.com/office/drawing/2014/main" id="{AE1D6806-400D-5ED6-A5B7-B7DAB4C1DBC1}"/>
              </a:ext>
            </a:extLst>
          </p:cNvPr>
          <p:cNvSpPr txBox="1"/>
          <p:nvPr/>
        </p:nvSpPr>
        <p:spPr>
          <a:xfrm>
            <a:off x="4632162" y="5951349"/>
            <a:ext cx="925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CSS3</a:t>
            </a:r>
          </a:p>
        </p:txBody>
      </p:sp>
      <p:sp>
        <p:nvSpPr>
          <p:cNvPr id="34" name="TextBox 33">
            <a:extLst>
              <a:ext uri="{FF2B5EF4-FFF2-40B4-BE49-F238E27FC236}">
                <a16:creationId xmlns:a16="http://schemas.microsoft.com/office/drawing/2014/main" id="{7867810E-0351-6A4C-EEA9-36CAE87988F4}"/>
              </a:ext>
            </a:extLst>
          </p:cNvPr>
          <p:cNvSpPr txBox="1"/>
          <p:nvPr/>
        </p:nvSpPr>
        <p:spPr>
          <a:xfrm>
            <a:off x="7057466" y="5951349"/>
            <a:ext cx="141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Flask</a:t>
            </a:r>
          </a:p>
        </p:txBody>
      </p:sp>
      <p:sp>
        <p:nvSpPr>
          <p:cNvPr id="35" name="TextBox 34">
            <a:extLst>
              <a:ext uri="{FF2B5EF4-FFF2-40B4-BE49-F238E27FC236}">
                <a16:creationId xmlns:a16="http://schemas.microsoft.com/office/drawing/2014/main" id="{3E1B6B8B-FCEE-C454-3C19-040D7886783C}"/>
              </a:ext>
            </a:extLst>
          </p:cNvPr>
          <p:cNvSpPr txBox="1"/>
          <p:nvPr/>
        </p:nvSpPr>
        <p:spPr>
          <a:xfrm>
            <a:off x="9499706" y="5949772"/>
            <a:ext cx="99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Jira</a:t>
            </a:r>
          </a:p>
        </p:txBody>
      </p:sp>
      <p:pic>
        <p:nvPicPr>
          <p:cNvPr id="2" name="Graphic 1" descr="Flask Vector Logo - Download Free SVG Icon | Worldvectorlogo">
            <a:extLst>
              <a:ext uri="{FF2B5EF4-FFF2-40B4-BE49-F238E27FC236}">
                <a16:creationId xmlns:a16="http://schemas.microsoft.com/office/drawing/2014/main" id="{AE6F2BF7-8039-4198-9DDF-A52C21264B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4335" y="4556647"/>
            <a:ext cx="1161223" cy="1447030"/>
          </a:xfrm>
          <a:prstGeom prst="rect">
            <a:avLst/>
          </a:prstGeom>
        </p:spPr>
      </p:pic>
    </p:spTree>
    <p:extLst>
      <p:ext uri="{BB962C8B-B14F-4D97-AF65-F5344CB8AC3E}">
        <p14:creationId xmlns:p14="http://schemas.microsoft.com/office/powerpoint/2010/main" val="2510009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5D43-3E7F-66B8-6F10-18242A9213C1}"/>
              </a:ext>
            </a:extLst>
          </p:cNvPr>
          <p:cNvSpPr>
            <a:spLocks noGrp="1"/>
          </p:cNvSpPr>
          <p:nvPr>
            <p:ph type="title"/>
          </p:nvPr>
        </p:nvSpPr>
        <p:spPr>
          <a:xfrm>
            <a:off x="1004076" y="484953"/>
            <a:ext cx="9740124" cy="1589853"/>
          </a:xfrm>
        </p:spPr>
        <p:txBody>
          <a:bodyPr/>
          <a:lstStyle/>
          <a:p>
            <a:r>
              <a:rPr lang="en-US"/>
              <a:t>Technologies description</a:t>
            </a:r>
          </a:p>
        </p:txBody>
      </p:sp>
      <p:sp>
        <p:nvSpPr>
          <p:cNvPr id="11" name="Slide Number Placeholder 10">
            <a:extLst>
              <a:ext uri="{FF2B5EF4-FFF2-40B4-BE49-F238E27FC236}">
                <a16:creationId xmlns:a16="http://schemas.microsoft.com/office/drawing/2014/main" id="{9E75F51E-5D10-1E10-64D9-2DB038915D03}"/>
              </a:ext>
            </a:extLst>
          </p:cNvPr>
          <p:cNvSpPr>
            <a:spLocks noGrp="1"/>
          </p:cNvSpPr>
          <p:nvPr>
            <p:ph type="sldNum" sz="quarter" idx="12"/>
          </p:nvPr>
        </p:nvSpPr>
        <p:spPr/>
        <p:txBody>
          <a:bodyPr/>
          <a:lstStyle/>
          <a:p>
            <a:fld id="{C01389E6-C847-4AD0-B56D-D205B2EAB1EE}" type="slidenum">
              <a:rPr lang="en-US" smtClean="0"/>
              <a:t>22</a:t>
            </a:fld>
            <a:endParaRPr lang="en-US"/>
          </a:p>
        </p:txBody>
      </p:sp>
      <p:pic>
        <p:nvPicPr>
          <p:cNvPr id="13" name="Picture 12" descr="A yellow and orange cubes&#10;&#10;Description automatically generated">
            <a:extLst>
              <a:ext uri="{FF2B5EF4-FFF2-40B4-BE49-F238E27FC236}">
                <a16:creationId xmlns:a16="http://schemas.microsoft.com/office/drawing/2014/main" id="{F7338A10-57C7-0166-FD1F-4C045C010618}"/>
              </a:ext>
            </a:extLst>
          </p:cNvPr>
          <p:cNvPicPr>
            <a:picLocks noChangeAspect="1"/>
          </p:cNvPicPr>
          <p:nvPr/>
        </p:nvPicPr>
        <p:blipFill>
          <a:blip r:embed="rId2"/>
          <a:stretch>
            <a:fillRect/>
          </a:stretch>
        </p:blipFill>
        <p:spPr>
          <a:xfrm>
            <a:off x="287960" y="2081050"/>
            <a:ext cx="497762" cy="511235"/>
          </a:xfrm>
          <a:prstGeom prst="rect">
            <a:avLst/>
          </a:prstGeom>
        </p:spPr>
      </p:pic>
      <p:sp>
        <p:nvSpPr>
          <p:cNvPr id="14" name="TextBox 13">
            <a:extLst>
              <a:ext uri="{FF2B5EF4-FFF2-40B4-BE49-F238E27FC236}">
                <a16:creationId xmlns:a16="http://schemas.microsoft.com/office/drawing/2014/main" id="{6391518E-D924-7486-331E-79B32D29ED0F}"/>
              </a:ext>
            </a:extLst>
          </p:cNvPr>
          <p:cNvSpPr txBox="1"/>
          <p:nvPr/>
        </p:nvSpPr>
        <p:spPr>
          <a:xfrm>
            <a:off x="1024376"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TensorFlow will be the foundation for building the emotion detection engine of our music recommender.</a:t>
            </a:r>
            <a:endParaRPr lang="en-US"/>
          </a:p>
          <a:p>
            <a:r>
              <a:rPr lang="en-US">
                <a:ea typeface="+mn-lt"/>
                <a:cs typeface="+mn-lt"/>
              </a:rPr>
              <a:t>Main applications of using TensorFlow will be Model Development and </a:t>
            </a:r>
            <a:r>
              <a:rPr lang="en-US">
                <a:latin typeface="TW Cen MT"/>
                <a:ea typeface="+mn-lt"/>
                <a:cs typeface="+mn-lt"/>
              </a:rPr>
              <a:t>Real-Time Inference</a:t>
            </a:r>
          </a:p>
        </p:txBody>
      </p:sp>
      <p:pic>
        <p:nvPicPr>
          <p:cNvPr id="7" name="Picture 6" descr="A blue and black symbol&#10;&#10;Description automatically generated">
            <a:extLst>
              <a:ext uri="{FF2B5EF4-FFF2-40B4-BE49-F238E27FC236}">
                <a16:creationId xmlns:a16="http://schemas.microsoft.com/office/drawing/2014/main" id="{3249071A-C880-D352-4CBC-3639C8C14E2E}"/>
              </a:ext>
            </a:extLst>
          </p:cNvPr>
          <p:cNvPicPr>
            <a:picLocks noChangeAspect="1"/>
          </p:cNvPicPr>
          <p:nvPr/>
        </p:nvPicPr>
        <p:blipFill>
          <a:blip r:embed="rId3"/>
          <a:stretch>
            <a:fillRect/>
          </a:stretch>
        </p:blipFill>
        <p:spPr>
          <a:xfrm>
            <a:off x="194415" y="2942093"/>
            <a:ext cx="683964" cy="683964"/>
          </a:xfrm>
          <a:prstGeom prst="rect">
            <a:avLst/>
          </a:prstGeom>
        </p:spPr>
      </p:pic>
      <p:sp>
        <p:nvSpPr>
          <p:cNvPr id="8" name="TextBox 16">
            <a:extLst>
              <a:ext uri="{FF2B5EF4-FFF2-40B4-BE49-F238E27FC236}">
                <a16:creationId xmlns:a16="http://schemas.microsoft.com/office/drawing/2014/main" id="{5CC879D7-6797-DC38-B6ED-E54F249B5562}"/>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React serves as the cornerstone for constructing the user interface (UI) of your music recommender app. Main applications of using React will be </a:t>
            </a:r>
            <a:r>
              <a:rPr lang="en-US">
                <a:latin typeface="TW Cen MT"/>
                <a:ea typeface="+mn-lt"/>
                <a:cs typeface="+mn-lt"/>
              </a:rPr>
              <a:t>UI Design and Data Visualization </a:t>
            </a:r>
          </a:p>
        </p:txBody>
      </p:sp>
      <p:pic>
        <p:nvPicPr>
          <p:cNvPr id="9" name="Picture 8" descr="A yellow and orange folded paper&#10;&#10;Description automatically generated">
            <a:extLst>
              <a:ext uri="{FF2B5EF4-FFF2-40B4-BE49-F238E27FC236}">
                <a16:creationId xmlns:a16="http://schemas.microsoft.com/office/drawing/2014/main" id="{42C6FF56-617B-9B3C-833F-5D4C3D5C7418}"/>
              </a:ext>
            </a:extLst>
          </p:cNvPr>
          <p:cNvPicPr>
            <a:picLocks noChangeAspect="1"/>
          </p:cNvPicPr>
          <p:nvPr/>
        </p:nvPicPr>
        <p:blipFill>
          <a:blip r:embed="rId4"/>
          <a:stretch>
            <a:fillRect/>
          </a:stretch>
        </p:blipFill>
        <p:spPr>
          <a:xfrm>
            <a:off x="201841" y="3934420"/>
            <a:ext cx="683047" cy="623777"/>
          </a:xfrm>
          <a:prstGeom prst="rect">
            <a:avLst/>
          </a:prstGeom>
        </p:spPr>
      </p:pic>
      <p:sp>
        <p:nvSpPr>
          <p:cNvPr id="12" name="TextBox 19">
            <a:extLst>
              <a:ext uri="{FF2B5EF4-FFF2-40B4-BE49-F238E27FC236}">
                <a16:creationId xmlns:a16="http://schemas.microsoft.com/office/drawing/2014/main" id="{F9D0C05A-321D-EA0C-3697-BB7A970313EF}"/>
              </a:ext>
            </a:extLst>
          </p:cNvPr>
          <p:cNvSpPr txBox="1"/>
          <p:nvPr/>
        </p:nvSpPr>
        <p:spPr>
          <a:xfrm>
            <a:off x="948277" y="3937306"/>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It is a suite of cloud-based services from Google that simplifies building mobile and web applications by providing features like: Authentication, Database Cloud Functions Hosting Analytics</a:t>
            </a:r>
            <a:endParaRPr lang="en-US" err="1"/>
          </a:p>
        </p:txBody>
      </p:sp>
      <p:pic>
        <p:nvPicPr>
          <p:cNvPr id="15" name="Picture 14" descr="A blue and yellow snake logo&#10;&#10;Description automatically generated">
            <a:extLst>
              <a:ext uri="{FF2B5EF4-FFF2-40B4-BE49-F238E27FC236}">
                <a16:creationId xmlns:a16="http://schemas.microsoft.com/office/drawing/2014/main" id="{E45EB9B0-F30C-12F0-AD70-8455B0AD76D9}"/>
              </a:ext>
            </a:extLst>
          </p:cNvPr>
          <p:cNvPicPr>
            <a:picLocks noChangeAspect="1"/>
          </p:cNvPicPr>
          <p:nvPr/>
        </p:nvPicPr>
        <p:blipFill>
          <a:blip r:embed="rId5"/>
          <a:stretch>
            <a:fillRect/>
          </a:stretch>
        </p:blipFill>
        <p:spPr>
          <a:xfrm>
            <a:off x="230017" y="4990828"/>
            <a:ext cx="610188" cy="647346"/>
          </a:xfrm>
          <a:prstGeom prst="rect">
            <a:avLst/>
          </a:prstGeom>
        </p:spPr>
      </p:pic>
      <p:sp>
        <p:nvSpPr>
          <p:cNvPr id="18" name="TextBox 5">
            <a:extLst>
              <a:ext uri="{FF2B5EF4-FFF2-40B4-BE49-F238E27FC236}">
                <a16:creationId xmlns:a16="http://schemas.microsoft.com/office/drawing/2014/main" id="{FA602329-8026-EE50-7210-E001EFE4EE03}"/>
              </a:ext>
            </a:extLst>
          </p:cNvPr>
          <p:cNvSpPr txBox="1"/>
          <p:nvPr/>
        </p:nvSpPr>
        <p:spPr>
          <a:xfrm>
            <a:off x="1008435" y="4990069"/>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Python supports OOP principles, allowing you to structure your code using classes and objects. This promotes code reusability, modularity, and maintainability, especially when dealing with complex data structures like user profiles and music recommendations.</a:t>
            </a:r>
            <a:endParaRPr lang="en-US"/>
          </a:p>
        </p:txBody>
      </p:sp>
      <p:sp>
        <p:nvSpPr>
          <p:cNvPr id="21" name="Footer Placeholder 4">
            <a:extLst>
              <a:ext uri="{FF2B5EF4-FFF2-40B4-BE49-F238E27FC236}">
                <a16:creationId xmlns:a16="http://schemas.microsoft.com/office/drawing/2014/main" id="{C216473E-5685-32F8-DF3B-818A273C6524}"/>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798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E61C-51B4-BFB5-2700-D4911408B90F}"/>
              </a:ext>
            </a:extLst>
          </p:cNvPr>
          <p:cNvSpPr>
            <a:spLocks noGrp="1"/>
          </p:cNvSpPr>
          <p:nvPr>
            <p:ph type="title"/>
          </p:nvPr>
        </p:nvSpPr>
        <p:spPr>
          <a:xfrm>
            <a:off x="1024128" y="1046426"/>
            <a:ext cx="9720072" cy="1038406"/>
          </a:xfrm>
        </p:spPr>
        <p:txBody>
          <a:bodyPr/>
          <a:lstStyle/>
          <a:p>
            <a:r>
              <a:rPr lang="en-US">
                <a:latin typeface="tw cen mt condensed"/>
              </a:rPr>
              <a:t>TECHNOLOGIES DESCRIPTION</a:t>
            </a:r>
            <a:endParaRPr lang="en-US">
              <a:solidFill>
                <a:srgbClr val="000000"/>
              </a:solidFill>
              <a:latin typeface="tw cen mt condensed"/>
            </a:endParaRPr>
          </a:p>
          <a:p>
            <a:endParaRPr lang="en-US"/>
          </a:p>
        </p:txBody>
      </p:sp>
      <p:sp>
        <p:nvSpPr>
          <p:cNvPr id="11" name="Slide Number Placeholder 10">
            <a:extLst>
              <a:ext uri="{FF2B5EF4-FFF2-40B4-BE49-F238E27FC236}">
                <a16:creationId xmlns:a16="http://schemas.microsoft.com/office/drawing/2014/main" id="{184F2170-E53D-6DB3-D248-FD9EC33399E9}"/>
              </a:ext>
            </a:extLst>
          </p:cNvPr>
          <p:cNvSpPr>
            <a:spLocks noGrp="1"/>
          </p:cNvSpPr>
          <p:nvPr>
            <p:ph type="sldNum" sz="quarter" idx="12"/>
          </p:nvPr>
        </p:nvSpPr>
        <p:spPr/>
        <p:txBody>
          <a:bodyPr/>
          <a:lstStyle/>
          <a:p>
            <a:fld id="{C01389E6-C847-4AD0-B56D-D205B2EAB1EE}" type="slidenum">
              <a:rPr lang="en-US" smtClean="0"/>
              <a:t>23</a:t>
            </a:fld>
            <a:endParaRPr lang="en-US"/>
          </a:p>
        </p:txBody>
      </p:sp>
      <p:sp>
        <p:nvSpPr>
          <p:cNvPr id="15" name="TextBox 14">
            <a:extLst>
              <a:ext uri="{FF2B5EF4-FFF2-40B4-BE49-F238E27FC236}">
                <a16:creationId xmlns:a16="http://schemas.microsoft.com/office/drawing/2014/main" id="{133C8013-D986-85A8-CB78-8273F52CE596}"/>
              </a:ext>
            </a:extLst>
          </p:cNvPr>
          <p:cNvSpPr txBox="1"/>
          <p:nvPr/>
        </p:nvSpPr>
        <p:spPr>
          <a:xfrm>
            <a:off x="1134665"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HTML5 Defines the structure and content of web pages. Creates the basic building blocks of web pages using elements like headings, paragraphs, lists, images, and forms.</a:t>
            </a:r>
            <a:endParaRPr lang="en-US"/>
          </a:p>
        </p:txBody>
      </p:sp>
      <p:sp>
        <p:nvSpPr>
          <p:cNvPr id="19" name="TextBox 16">
            <a:extLst>
              <a:ext uri="{FF2B5EF4-FFF2-40B4-BE49-F238E27FC236}">
                <a16:creationId xmlns:a16="http://schemas.microsoft.com/office/drawing/2014/main" id="{A55FB316-5B79-63BB-8E60-C73A7634E5F7}"/>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CSS3 controls the presentation of web pages, applying visual styles like fonts, colors, layout, and animations.</a:t>
            </a:r>
            <a:endParaRPr lang="en-US"/>
          </a:p>
          <a:p>
            <a:r>
              <a:rPr lang="en-US">
                <a:ea typeface="+mn-lt"/>
                <a:cs typeface="+mn-lt"/>
              </a:rPr>
              <a:t>It defines styles that are applied to HTML elements, controlling their appearance.</a:t>
            </a:r>
            <a:endParaRPr lang="en-US"/>
          </a:p>
        </p:txBody>
      </p:sp>
      <p:sp>
        <p:nvSpPr>
          <p:cNvPr id="23" name="TextBox 19">
            <a:extLst>
              <a:ext uri="{FF2B5EF4-FFF2-40B4-BE49-F238E27FC236}">
                <a16:creationId xmlns:a16="http://schemas.microsoft.com/office/drawing/2014/main" id="{B3AB3051-2E77-16F4-9BB0-9F3B1DBD390E}"/>
              </a:ext>
            </a:extLst>
          </p:cNvPr>
          <p:cNvSpPr txBox="1"/>
          <p:nvPr/>
        </p:nvSpPr>
        <p:spPr>
          <a:xfrm>
            <a:off x="1088645" y="3917253"/>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High-level web framework built in Python, simplifying the development process for building web applications.</a:t>
            </a:r>
            <a:endParaRPr lang="en-US"/>
          </a:p>
          <a:p>
            <a:r>
              <a:rPr lang="en-US">
                <a:ea typeface="+mn-lt"/>
                <a:cs typeface="+mn-lt"/>
              </a:rPr>
              <a:t>Can be employed to create the backend of your application, handling data processing, routing, and interacting with Jira</a:t>
            </a:r>
            <a:endParaRPr lang="en-US"/>
          </a:p>
        </p:txBody>
      </p:sp>
      <p:sp>
        <p:nvSpPr>
          <p:cNvPr id="27" name="TextBox 5">
            <a:extLst>
              <a:ext uri="{FF2B5EF4-FFF2-40B4-BE49-F238E27FC236}">
                <a16:creationId xmlns:a16="http://schemas.microsoft.com/office/drawing/2014/main" id="{48F9A9E6-AA24-F332-1FC4-75AFEABC105E}"/>
              </a:ext>
            </a:extLst>
          </p:cNvPr>
          <p:cNvSpPr txBox="1"/>
          <p:nvPr/>
        </p:nvSpPr>
        <p:spPr>
          <a:xfrm>
            <a:off x="1088646" y="5110385"/>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Project management software specifically designed for agile teams, facilitating task tracking, issue reporting, and collaboration.</a:t>
            </a:r>
          </a:p>
        </p:txBody>
      </p:sp>
      <p:pic>
        <p:nvPicPr>
          <p:cNvPr id="29" name="Picture 28" descr="A yellow and white logo&#10;&#10;Description automatically generated">
            <a:extLst>
              <a:ext uri="{FF2B5EF4-FFF2-40B4-BE49-F238E27FC236}">
                <a16:creationId xmlns:a16="http://schemas.microsoft.com/office/drawing/2014/main" id="{09770E49-A69A-862A-2DBF-6240746B4510}"/>
              </a:ext>
            </a:extLst>
          </p:cNvPr>
          <p:cNvPicPr>
            <a:picLocks noChangeAspect="1"/>
          </p:cNvPicPr>
          <p:nvPr/>
        </p:nvPicPr>
        <p:blipFill>
          <a:blip r:embed="rId2"/>
          <a:stretch>
            <a:fillRect/>
          </a:stretch>
        </p:blipFill>
        <p:spPr>
          <a:xfrm>
            <a:off x="193449" y="2038965"/>
            <a:ext cx="651474" cy="639089"/>
          </a:xfrm>
          <a:prstGeom prst="rect">
            <a:avLst/>
          </a:prstGeom>
        </p:spPr>
      </p:pic>
      <p:pic>
        <p:nvPicPr>
          <p:cNvPr id="31" name="Picture 30" descr="A blue and white logo&#10;&#10;Description automatically generated">
            <a:extLst>
              <a:ext uri="{FF2B5EF4-FFF2-40B4-BE49-F238E27FC236}">
                <a16:creationId xmlns:a16="http://schemas.microsoft.com/office/drawing/2014/main" id="{4AEF1B50-CEE8-05A4-5C16-58F58B0B4FA6}"/>
              </a:ext>
            </a:extLst>
          </p:cNvPr>
          <p:cNvPicPr>
            <a:picLocks noChangeAspect="1"/>
          </p:cNvPicPr>
          <p:nvPr/>
        </p:nvPicPr>
        <p:blipFill>
          <a:blip r:embed="rId3"/>
          <a:stretch>
            <a:fillRect/>
          </a:stretch>
        </p:blipFill>
        <p:spPr>
          <a:xfrm>
            <a:off x="127983" y="2948408"/>
            <a:ext cx="722486" cy="730154"/>
          </a:xfrm>
          <a:prstGeom prst="rect">
            <a:avLst/>
          </a:prstGeom>
        </p:spPr>
      </p:pic>
      <p:pic>
        <p:nvPicPr>
          <p:cNvPr id="7" name="Picture 6" descr="A blue diamond with black background&#10;&#10;Description automatically generated">
            <a:extLst>
              <a:ext uri="{FF2B5EF4-FFF2-40B4-BE49-F238E27FC236}">
                <a16:creationId xmlns:a16="http://schemas.microsoft.com/office/drawing/2014/main" id="{A8D32B32-9416-33C4-AE8B-074BE5F4CA36}"/>
              </a:ext>
            </a:extLst>
          </p:cNvPr>
          <p:cNvPicPr>
            <a:picLocks noChangeAspect="1"/>
          </p:cNvPicPr>
          <p:nvPr/>
        </p:nvPicPr>
        <p:blipFill>
          <a:blip r:embed="rId4"/>
          <a:stretch>
            <a:fillRect/>
          </a:stretch>
        </p:blipFill>
        <p:spPr>
          <a:xfrm>
            <a:off x="235914" y="5107016"/>
            <a:ext cx="619627" cy="621985"/>
          </a:xfrm>
          <a:prstGeom prst="rect">
            <a:avLst/>
          </a:prstGeom>
        </p:spPr>
      </p:pic>
      <p:sp>
        <p:nvSpPr>
          <p:cNvPr id="4" name="Footer Placeholder 4">
            <a:extLst>
              <a:ext uri="{FF2B5EF4-FFF2-40B4-BE49-F238E27FC236}">
                <a16:creationId xmlns:a16="http://schemas.microsoft.com/office/drawing/2014/main" id="{86897224-94E2-B342-2F7F-6FBD7EB3EAE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Graphic 2" descr="Flask Vector Logo - Download Free SVG Icon | Worldvectorlogo">
            <a:extLst>
              <a:ext uri="{FF2B5EF4-FFF2-40B4-BE49-F238E27FC236}">
                <a16:creationId xmlns:a16="http://schemas.microsoft.com/office/drawing/2014/main" id="{03D92268-1778-221C-0472-AF0F2DE6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357" y="4034844"/>
            <a:ext cx="747091" cy="925226"/>
          </a:xfrm>
          <a:prstGeom prst="rect">
            <a:avLst/>
          </a:prstGeom>
        </p:spPr>
      </p:pic>
    </p:spTree>
    <p:extLst>
      <p:ext uri="{BB962C8B-B14F-4D97-AF65-F5344CB8AC3E}">
        <p14:creationId xmlns:p14="http://schemas.microsoft.com/office/powerpoint/2010/main" val="165752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Algorithms AND EXPLANATION</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p:txBody>
          <a:bodyPr/>
          <a:lstStyle/>
          <a:p>
            <a:fld id="{C01389E6-C847-4AD0-B56D-D205B2EAB1EE}" type="slidenum">
              <a:rPr lang="en-US" smtClean="0"/>
              <a:t>24</a:t>
            </a:fld>
            <a:endParaRPr lang="en-US"/>
          </a:p>
        </p:txBody>
      </p:sp>
      <p:pic>
        <p:nvPicPr>
          <p:cNvPr id="4" name="Picture 3" descr="A diagram of a network&#10;&#10;Description automatically generated">
            <a:extLst>
              <a:ext uri="{FF2B5EF4-FFF2-40B4-BE49-F238E27FC236}">
                <a16:creationId xmlns:a16="http://schemas.microsoft.com/office/drawing/2014/main" id="{69EC12E3-4732-801F-80E4-47ED79A8EE03}"/>
              </a:ext>
            </a:extLst>
          </p:cNvPr>
          <p:cNvPicPr>
            <a:picLocks noChangeAspect="1"/>
          </p:cNvPicPr>
          <p:nvPr/>
        </p:nvPicPr>
        <p:blipFill>
          <a:blip r:embed="rId2"/>
          <a:stretch>
            <a:fillRect/>
          </a:stretch>
        </p:blipFill>
        <p:spPr>
          <a:xfrm>
            <a:off x="419766" y="2032387"/>
            <a:ext cx="1206389" cy="920664"/>
          </a:xfrm>
          <a:prstGeom prst="rect">
            <a:avLst/>
          </a:prstGeom>
        </p:spPr>
      </p:pic>
      <p:sp>
        <p:nvSpPr>
          <p:cNvPr id="5" name="TextBox 4">
            <a:extLst>
              <a:ext uri="{FF2B5EF4-FFF2-40B4-BE49-F238E27FC236}">
                <a16:creationId xmlns:a16="http://schemas.microsoft.com/office/drawing/2014/main" id="{190919CD-A397-8056-0D1E-B9EEDD345C38}"/>
              </a:ext>
            </a:extLst>
          </p:cNvPr>
          <p:cNvSpPr txBox="1"/>
          <p:nvPr/>
        </p:nvSpPr>
        <p:spPr>
          <a:xfrm>
            <a:off x="1988796" y="2066756"/>
            <a:ext cx="95144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Convolutional neural networks (CNNs) are a form of deep neural network that are frequently used in computer vision tasks like object detection, picture segmentation, and image recognition. When the term "CNN algorithm" is used, it usually refers to CNNs.</a:t>
            </a:r>
            <a:endParaRPr lang="en-US"/>
          </a:p>
          <a:p>
            <a:endParaRPr lang="en-US"/>
          </a:p>
          <a:p>
            <a:pPr algn="l"/>
            <a:endParaRPr lang="en-US"/>
          </a:p>
        </p:txBody>
      </p:sp>
      <p:sp>
        <p:nvSpPr>
          <p:cNvPr id="6" name="TextBox 5">
            <a:extLst>
              <a:ext uri="{FF2B5EF4-FFF2-40B4-BE49-F238E27FC236}">
                <a16:creationId xmlns:a16="http://schemas.microsoft.com/office/drawing/2014/main" id="{7DBA98A1-FB9A-B505-5021-41462633CAAD}"/>
              </a:ext>
            </a:extLst>
          </p:cNvPr>
          <p:cNvSpPr txBox="1"/>
          <p:nvPr/>
        </p:nvSpPr>
        <p:spPr>
          <a:xfrm>
            <a:off x="1887663" y="3471294"/>
            <a:ext cx="94446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ResNet-50 is a deep convolutional neural network with 50 layers, renowned for its use of residual connections that aid in training very deep networks.  Because of its outstanding performance in tasks like object identification, picture segmentation, and image classification, it has been frequently used in computer vision applications.</a:t>
            </a:r>
          </a:p>
        </p:txBody>
      </p:sp>
      <p:pic>
        <p:nvPicPr>
          <p:cNvPr id="12" name="Picture 11" descr="A red and black text&#10;&#10;Description automatically generated">
            <a:extLst>
              <a:ext uri="{FF2B5EF4-FFF2-40B4-BE49-F238E27FC236}">
                <a16:creationId xmlns:a16="http://schemas.microsoft.com/office/drawing/2014/main" id="{88D75DBE-4229-6827-649D-61FC2B4D77B9}"/>
              </a:ext>
            </a:extLst>
          </p:cNvPr>
          <p:cNvPicPr>
            <a:picLocks noChangeAspect="1"/>
          </p:cNvPicPr>
          <p:nvPr/>
        </p:nvPicPr>
        <p:blipFill>
          <a:blip r:embed="rId3"/>
          <a:stretch>
            <a:fillRect/>
          </a:stretch>
        </p:blipFill>
        <p:spPr>
          <a:xfrm>
            <a:off x="304343" y="3643849"/>
            <a:ext cx="1437232" cy="427060"/>
          </a:xfrm>
          <a:prstGeom prst="rect">
            <a:avLst/>
          </a:prstGeom>
        </p:spPr>
      </p:pic>
      <p:sp>
        <p:nvSpPr>
          <p:cNvPr id="14" name="Footer Placeholder 4">
            <a:extLst>
              <a:ext uri="{FF2B5EF4-FFF2-40B4-BE49-F238E27FC236}">
                <a16:creationId xmlns:a16="http://schemas.microsoft.com/office/drawing/2014/main" id="{202B3574-8138-4BC0-E027-498500B8D3C5}"/>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7" name="Picture 6" descr="A red square with white letter k&#10;&#10;Description automatically generated">
            <a:extLst>
              <a:ext uri="{FF2B5EF4-FFF2-40B4-BE49-F238E27FC236}">
                <a16:creationId xmlns:a16="http://schemas.microsoft.com/office/drawing/2014/main" id="{33B2869A-B79E-BFFC-FAA4-BE836B021503}"/>
              </a:ext>
            </a:extLst>
          </p:cNvPr>
          <p:cNvPicPr>
            <a:picLocks noChangeAspect="1"/>
          </p:cNvPicPr>
          <p:nvPr/>
        </p:nvPicPr>
        <p:blipFill>
          <a:blip r:embed="rId4"/>
          <a:stretch>
            <a:fillRect/>
          </a:stretch>
        </p:blipFill>
        <p:spPr>
          <a:xfrm>
            <a:off x="417832" y="4843597"/>
            <a:ext cx="1190625" cy="1295400"/>
          </a:xfrm>
          <a:prstGeom prst="rect">
            <a:avLst/>
          </a:prstGeom>
        </p:spPr>
      </p:pic>
      <p:sp>
        <p:nvSpPr>
          <p:cNvPr id="8" name="TextBox 7">
            <a:extLst>
              <a:ext uri="{FF2B5EF4-FFF2-40B4-BE49-F238E27FC236}">
                <a16:creationId xmlns:a16="http://schemas.microsoft.com/office/drawing/2014/main" id="{03909EE7-3741-C89F-1DEF-0133069FC43F}"/>
              </a:ext>
            </a:extLst>
          </p:cNvPr>
          <p:cNvSpPr txBox="1"/>
          <p:nvPr/>
        </p:nvSpPr>
        <p:spPr>
          <a:xfrm>
            <a:off x="2015987" y="5022574"/>
            <a:ext cx="94521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Keras</a:t>
            </a:r>
            <a:r>
              <a:rPr lang="en-US"/>
              <a:t> is a popular Python framework that makes neural network construction and training (simple and straightforward). It provides an elevated interface to deep learning frameworks like as TensorFlow and Theano, facilitating swift model deployment and development.​</a:t>
            </a:r>
          </a:p>
        </p:txBody>
      </p:sp>
    </p:spTree>
    <p:extLst>
      <p:ext uri="{BB962C8B-B14F-4D97-AF65-F5344CB8AC3E}">
        <p14:creationId xmlns:p14="http://schemas.microsoft.com/office/powerpoint/2010/main" val="2866754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Diagrams</a:t>
            </a:r>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25</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D7F52513-D5FB-C1C5-EDAA-8C1AB992A8A3}"/>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129515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9F03385-DC84-4116-965A-77AD26BC2888}"/>
              </a:ext>
            </a:extLst>
          </p:cNvPr>
          <p:cNvSpPr txBox="1"/>
          <p:nvPr/>
        </p:nvSpPr>
        <p:spPr>
          <a:xfrm>
            <a:off x="4549771" y="247284"/>
            <a:ext cx="4100496" cy="41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700" b="1">
                <a:solidFill>
                  <a:schemeClr val="tx1"/>
                </a:solidFill>
                <a:latin typeface="Tw Cen MT" panose="020B0602020104020603" pitchFamily="34" charset="77"/>
              </a:rPr>
              <a:t>Architecture Diagram</a:t>
            </a:r>
            <a:endParaRPr lang="en-GB" sz="2700">
              <a:solidFill>
                <a:schemeClr val="tx1"/>
              </a:solidFill>
              <a:latin typeface="Tw Cen MT" panose="020B0602020104020603" pitchFamily="34" charset="77"/>
            </a:endParaRPr>
          </a:p>
          <a:p>
            <a:pPr marL="0" lvl="0" indent="0" algn="l">
              <a:spcBef>
                <a:spcPts val="0"/>
              </a:spcBef>
              <a:spcAft>
                <a:spcPts val="0"/>
              </a:spcAft>
              <a:buNone/>
            </a:pPr>
            <a:endParaRPr lang="en-GB" sz="2100" b="1">
              <a:solidFill>
                <a:schemeClr val="dk2"/>
              </a:solidFill>
            </a:endParaRPr>
          </a:p>
        </p:txBody>
      </p:sp>
      <p:pic>
        <p:nvPicPr>
          <p:cNvPr id="5" name="Google Shape;55;p13">
            <a:extLst>
              <a:ext uri="{FF2B5EF4-FFF2-40B4-BE49-F238E27FC236}">
                <a16:creationId xmlns:a16="http://schemas.microsoft.com/office/drawing/2014/main" id="{569743B8-A080-C65E-F471-D8C1A409F3A6}"/>
              </a:ext>
            </a:extLst>
          </p:cNvPr>
          <p:cNvPicPr preferRelativeResize="0"/>
          <p:nvPr/>
        </p:nvPicPr>
        <p:blipFill>
          <a:blip r:embed="rId2">
            <a:alphaModFix/>
          </a:blip>
          <a:stretch>
            <a:fillRect/>
          </a:stretch>
        </p:blipFill>
        <p:spPr>
          <a:xfrm>
            <a:off x="4113646" y="1243272"/>
            <a:ext cx="754251" cy="754251"/>
          </a:xfrm>
          <a:prstGeom prst="rect">
            <a:avLst/>
          </a:prstGeom>
          <a:noFill/>
          <a:ln>
            <a:noFill/>
          </a:ln>
        </p:spPr>
      </p:pic>
      <p:pic>
        <p:nvPicPr>
          <p:cNvPr id="6" name="Google Shape;56;p13">
            <a:extLst>
              <a:ext uri="{FF2B5EF4-FFF2-40B4-BE49-F238E27FC236}">
                <a16:creationId xmlns:a16="http://schemas.microsoft.com/office/drawing/2014/main" id="{557D6CE1-CAE2-F89A-EFDF-C059C94C4A85}"/>
              </a:ext>
            </a:extLst>
          </p:cNvPr>
          <p:cNvPicPr preferRelativeResize="0"/>
          <p:nvPr/>
        </p:nvPicPr>
        <p:blipFill>
          <a:blip r:embed="rId3">
            <a:alphaModFix/>
          </a:blip>
          <a:stretch>
            <a:fillRect/>
          </a:stretch>
        </p:blipFill>
        <p:spPr>
          <a:xfrm>
            <a:off x="4061671" y="2974972"/>
            <a:ext cx="858200" cy="643650"/>
          </a:xfrm>
          <a:prstGeom prst="rect">
            <a:avLst/>
          </a:prstGeom>
          <a:noFill/>
          <a:ln>
            <a:noFill/>
          </a:ln>
        </p:spPr>
      </p:pic>
      <p:pic>
        <p:nvPicPr>
          <p:cNvPr id="7" name="Google Shape;57;p13">
            <a:extLst>
              <a:ext uri="{FF2B5EF4-FFF2-40B4-BE49-F238E27FC236}">
                <a16:creationId xmlns:a16="http://schemas.microsoft.com/office/drawing/2014/main" id="{2EBB2335-B261-3347-3CA3-2E4F67B3BBD2}"/>
              </a:ext>
            </a:extLst>
          </p:cNvPr>
          <p:cNvPicPr preferRelativeResize="0"/>
          <p:nvPr/>
        </p:nvPicPr>
        <p:blipFill>
          <a:blip r:embed="rId4">
            <a:alphaModFix/>
          </a:blip>
          <a:stretch>
            <a:fillRect/>
          </a:stretch>
        </p:blipFill>
        <p:spPr>
          <a:xfrm>
            <a:off x="3868521" y="4322422"/>
            <a:ext cx="1244500" cy="1016750"/>
          </a:xfrm>
          <a:prstGeom prst="rect">
            <a:avLst/>
          </a:prstGeom>
          <a:noFill/>
          <a:ln>
            <a:noFill/>
          </a:ln>
        </p:spPr>
      </p:pic>
      <p:pic>
        <p:nvPicPr>
          <p:cNvPr id="8" name="Google Shape;58;p13">
            <a:extLst>
              <a:ext uri="{FF2B5EF4-FFF2-40B4-BE49-F238E27FC236}">
                <a16:creationId xmlns:a16="http://schemas.microsoft.com/office/drawing/2014/main" id="{FDEE687E-ADC4-827D-224D-F0F8465B76E1}"/>
              </a:ext>
            </a:extLst>
          </p:cNvPr>
          <p:cNvPicPr preferRelativeResize="0"/>
          <p:nvPr/>
        </p:nvPicPr>
        <p:blipFill>
          <a:blip r:embed="rId5">
            <a:alphaModFix/>
          </a:blip>
          <a:stretch>
            <a:fillRect/>
          </a:stretch>
        </p:blipFill>
        <p:spPr>
          <a:xfrm>
            <a:off x="7280946" y="3637822"/>
            <a:ext cx="858199" cy="858199"/>
          </a:xfrm>
          <a:prstGeom prst="rect">
            <a:avLst/>
          </a:prstGeom>
          <a:noFill/>
          <a:ln>
            <a:noFill/>
          </a:ln>
        </p:spPr>
      </p:pic>
      <p:pic>
        <p:nvPicPr>
          <p:cNvPr id="9" name="Google Shape;59;p13">
            <a:extLst>
              <a:ext uri="{FF2B5EF4-FFF2-40B4-BE49-F238E27FC236}">
                <a16:creationId xmlns:a16="http://schemas.microsoft.com/office/drawing/2014/main" id="{B378E363-AF20-43E5-0E67-7972A3D38882}"/>
              </a:ext>
            </a:extLst>
          </p:cNvPr>
          <p:cNvPicPr preferRelativeResize="0"/>
          <p:nvPr/>
        </p:nvPicPr>
        <p:blipFill>
          <a:blip r:embed="rId6">
            <a:alphaModFix/>
          </a:blip>
          <a:stretch>
            <a:fillRect/>
          </a:stretch>
        </p:blipFill>
        <p:spPr>
          <a:xfrm>
            <a:off x="8419245" y="3852397"/>
            <a:ext cx="965475" cy="643650"/>
          </a:xfrm>
          <a:prstGeom prst="rect">
            <a:avLst/>
          </a:prstGeom>
          <a:noFill/>
          <a:ln>
            <a:noFill/>
          </a:ln>
        </p:spPr>
      </p:pic>
      <p:pic>
        <p:nvPicPr>
          <p:cNvPr id="10" name="Google Shape;60;p13">
            <a:extLst>
              <a:ext uri="{FF2B5EF4-FFF2-40B4-BE49-F238E27FC236}">
                <a16:creationId xmlns:a16="http://schemas.microsoft.com/office/drawing/2014/main" id="{3EF1F412-FE7D-CC8D-157D-D1D515237CB3}"/>
              </a:ext>
            </a:extLst>
          </p:cNvPr>
          <p:cNvPicPr preferRelativeResize="0"/>
          <p:nvPr/>
        </p:nvPicPr>
        <p:blipFill>
          <a:blip r:embed="rId7">
            <a:alphaModFix/>
          </a:blip>
          <a:stretch>
            <a:fillRect/>
          </a:stretch>
        </p:blipFill>
        <p:spPr>
          <a:xfrm>
            <a:off x="7682034" y="1966185"/>
            <a:ext cx="965475" cy="965475"/>
          </a:xfrm>
          <a:prstGeom prst="rect">
            <a:avLst/>
          </a:prstGeom>
          <a:noFill/>
          <a:ln>
            <a:noFill/>
          </a:ln>
        </p:spPr>
      </p:pic>
      <p:sp>
        <p:nvSpPr>
          <p:cNvPr id="11" name="Google Shape;61;p13">
            <a:extLst>
              <a:ext uri="{FF2B5EF4-FFF2-40B4-BE49-F238E27FC236}">
                <a16:creationId xmlns:a16="http://schemas.microsoft.com/office/drawing/2014/main" id="{4C5683C6-D1E1-37AA-5B82-FB63F61346C5}"/>
              </a:ext>
            </a:extLst>
          </p:cNvPr>
          <p:cNvSpPr txBox="1"/>
          <p:nvPr/>
        </p:nvSpPr>
        <p:spPr>
          <a:xfrm>
            <a:off x="3456946" y="1563772"/>
            <a:ext cx="6567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user</a:t>
            </a:r>
            <a:endParaRPr sz="1200">
              <a:solidFill>
                <a:schemeClr val="dk2"/>
              </a:solidFill>
            </a:endParaRPr>
          </a:p>
        </p:txBody>
      </p:sp>
      <p:sp>
        <p:nvSpPr>
          <p:cNvPr id="12" name="Google Shape;62;p13">
            <a:extLst>
              <a:ext uri="{FF2B5EF4-FFF2-40B4-BE49-F238E27FC236}">
                <a16:creationId xmlns:a16="http://schemas.microsoft.com/office/drawing/2014/main" id="{5FD904AB-5576-BDE8-E379-8497A6148EA2}"/>
              </a:ext>
            </a:extLst>
          </p:cNvPr>
          <p:cNvSpPr txBox="1"/>
          <p:nvPr/>
        </p:nvSpPr>
        <p:spPr>
          <a:xfrm>
            <a:off x="2896471" y="3116347"/>
            <a:ext cx="10647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MoodSphere</a:t>
            </a:r>
            <a:endParaRPr sz="1200">
              <a:solidFill>
                <a:schemeClr val="dk2"/>
              </a:solidFill>
            </a:endParaRPr>
          </a:p>
        </p:txBody>
      </p:sp>
      <p:sp>
        <p:nvSpPr>
          <p:cNvPr id="13" name="Google Shape;63;p13">
            <a:extLst>
              <a:ext uri="{FF2B5EF4-FFF2-40B4-BE49-F238E27FC236}">
                <a16:creationId xmlns:a16="http://schemas.microsoft.com/office/drawing/2014/main" id="{A5B29598-3772-0119-008A-312A367EE95B}"/>
              </a:ext>
            </a:extLst>
          </p:cNvPr>
          <p:cNvSpPr txBox="1"/>
          <p:nvPr/>
        </p:nvSpPr>
        <p:spPr>
          <a:xfrm>
            <a:off x="3308721" y="4650347"/>
            <a:ext cx="5598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Input </a:t>
            </a:r>
            <a:endParaRPr sz="1200">
              <a:solidFill>
                <a:schemeClr val="dk2"/>
              </a:solidFill>
            </a:endParaRPr>
          </a:p>
        </p:txBody>
      </p:sp>
      <p:sp>
        <p:nvSpPr>
          <p:cNvPr id="14" name="Google Shape;64;p13">
            <a:extLst>
              <a:ext uri="{FF2B5EF4-FFF2-40B4-BE49-F238E27FC236}">
                <a16:creationId xmlns:a16="http://schemas.microsoft.com/office/drawing/2014/main" id="{6E541799-2975-8FA1-35A1-8ACCD4CDFE2E}"/>
              </a:ext>
            </a:extLst>
          </p:cNvPr>
          <p:cNvSpPr txBox="1"/>
          <p:nvPr/>
        </p:nvSpPr>
        <p:spPr>
          <a:xfrm>
            <a:off x="7447471" y="1628922"/>
            <a:ext cx="15264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Firebase database</a:t>
            </a:r>
            <a:endParaRPr sz="1200">
              <a:solidFill>
                <a:schemeClr val="dk2"/>
              </a:solidFill>
            </a:endParaRPr>
          </a:p>
        </p:txBody>
      </p:sp>
      <p:sp>
        <p:nvSpPr>
          <p:cNvPr id="15" name="Google Shape;65;p13">
            <a:extLst>
              <a:ext uri="{FF2B5EF4-FFF2-40B4-BE49-F238E27FC236}">
                <a16:creationId xmlns:a16="http://schemas.microsoft.com/office/drawing/2014/main" id="{530D99DE-FD1C-B8F5-846A-D15780B26416}"/>
              </a:ext>
            </a:extLst>
          </p:cNvPr>
          <p:cNvSpPr txBox="1"/>
          <p:nvPr/>
        </p:nvSpPr>
        <p:spPr>
          <a:xfrm>
            <a:off x="7435646" y="4784597"/>
            <a:ext cx="5598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API</a:t>
            </a:r>
            <a:endParaRPr sz="1200">
              <a:solidFill>
                <a:schemeClr val="dk2"/>
              </a:solidFill>
            </a:endParaRPr>
          </a:p>
        </p:txBody>
      </p:sp>
      <p:sp>
        <p:nvSpPr>
          <p:cNvPr id="16" name="Google Shape;66;p13">
            <a:extLst>
              <a:ext uri="{FF2B5EF4-FFF2-40B4-BE49-F238E27FC236}">
                <a16:creationId xmlns:a16="http://schemas.microsoft.com/office/drawing/2014/main" id="{E2076B63-FF4B-ED71-E086-6485CFDE554B}"/>
              </a:ext>
            </a:extLst>
          </p:cNvPr>
          <p:cNvSpPr txBox="1"/>
          <p:nvPr/>
        </p:nvSpPr>
        <p:spPr>
          <a:xfrm>
            <a:off x="7186296" y="1320822"/>
            <a:ext cx="2346600" cy="394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800">
              <a:solidFill>
                <a:schemeClr val="dk2"/>
              </a:solidFill>
            </a:endParaRPr>
          </a:p>
        </p:txBody>
      </p:sp>
      <p:cxnSp>
        <p:nvCxnSpPr>
          <p:cNvPr id="22" name="Straight Arrow Connector 21">
            <a:extLst>
              <a:ext uri="{FF2B5EF4-FFF2-40B4-BE49-F238E27FC236}">
                <a16:creationId xmlns:a16="http://schemas.microsoft.com/office/drawing/2014/main" id="{68B91291-7B87-B630-C0FC-66B9AE7BC85A}"/>
              </a:ext>
            </a:extLst>
          </p:cNvPr>
          <p:cNvCxnSpPr/>
          <p:nvPr/>
        </p:nvCxnSpPr>
        <p:spPr>
          <a:xfrm>
            <a:off x="4517136" y="2008632"/>
            <a:ext cx="0" cy="8168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E43BF1-8E12-9CA9-6AC5-5A48DD2946A2}"/>
              </a:ext>
            </a:extLst>
          </p:cNvPr>
          <p:cNvCxnSpPr>
            <a:cxnSpLocks/>
          </p:cNvCxnSpPr>
          <p:nvPr/>
        </p:nvCxnSpPr>
        <p:spPr>
          <a:xfrm>
            <a:off x="4504944" y="3630167"/>
            <a:ext cx="0" cy="6827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BFB18D4-D2A9-FB52-6E08-1FEEA8E77E36}"/>
              </a:ext>
            </a:extLst>
          </p:cNvPr>
          <p:cNvCxnSpPr/>
          <p:nvPr/>
        </p:nvCxnSpPr>
        <p:spPr>
          <a:xfrm flipH="1">
            <a:off x="5056251" y="3108578"/>
            <a:ext cx="2151888" cy="173126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3202A46-DD0D-7F58-5517-7A8AC88BE558}"/>
              </a:ext>
            </a:extLst>
          </p:cNvPr>
          <p:cNvPicPr>
            <a:picLocks noChangeAspect="1"/>
          </p:cNvPicPr>
          <p:nvPr/>
        </p:nvPicPr>
        <p:blipFill>
          <a:blip r:embed="rId8"/>
          <a:stretch>
            <a:fillRect/>
          </a:stretch>
        </p:blipFill>
        <p:spPr>
          <a:xfrm>
            <a:off x="11582400" y="5785617"/>
            <a:ext cx="609600" cy="609600"/>
          </a:xfrm>
          <a:prstGeom prst="rect">
            <a:avLst/>
          </a:prstGeom>
        </p:spPr>
      </p:pic>
    </p:spTree>
    <p:extLst>
      <p:ext uri="{BB962C8B-B14F-4D97-AF65-F5344CB8AC3E}">
        <p14:creationId xmlns:p14="http://schemas.microsoft.com/office/powerpoint/2010/main" val="183243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ED1CEE-40F9-2C69-1CEF-A68D17ED0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27</a:t>
            </a:fld>
            <a:endParaRPr lang="en-GB"/>
          </a:p>
        </p:txBody>
      </p:sp>
      <p:sp>
        <p:nvSpPr>
          <p:cNvPr id="5" name="TextBox 10">
            <a:extLst>
              <a:ext uri="{FF2B5EF4-FFF2-40B4-BE49-F238E27FC236}">
                <a16:creationId xmlns:a16="http://schemas.microsoft.com/office/drawing/2014/main" id="{69CCBD17-B80C-12AE-4A69-D6B7DDD3F8DC}"/>
              </a:ext>
            </a:extLst>
          </p:cNvPr>
          <p:cNvSpPr txBox="1"/>
          <p:nvPr/>
        </p:nvSpPr>
        <p:spPr>
          <a:xfrm>
            <a:off x="4968135" y="375265"/>
            <a:ext cx="288413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Context Diagram</a:t>
            </a:r>
          </a:p>
        </p:txBody>
      </p:sp>
      <p:sp>
        <p:nvSpPr>
          <p:cNvPr id="6" name="Oval 5">
            <a:extLst>
              <a:ext uri="{FF2B5EF4-FFF2-40B4-BE49-F238E27FC236}">
                <a16:creationId xmlns:a16="http://schemas.microsoft.com/office/drawing/2014/main" id="{02F90A11-8034-BD66-6F2F-B083E7FEA9D2}"/>
              </a:ext>
            </a:extLst>
          </p:cNvPr>
          <p:cNvSpPr/>
          <p:nvPr/>
        </p:nvSpPr>
        <p:spPr>
          <a:xfrm>
            <a:off x="5576659" y="2485890"/>
            <a:ext cx="1450848" cy="13045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Mood</a:t>
            </a:r>
          </a:p>
          <a:p>
            <a:pPr algn="ctr"/>
            <a:r>
              <a:rPr lang="en-US"/>
              <a:t>Sphere</a:t>
            </a:r>
          </a:p>
        </p:txBody>
      </p:sp>
      <p:sp>
        <p:nvSpPr>
          <p:cNvPr id="7" name="Rectangle: Rounded Corners 6">
            <a:extLst>
              <a:ext uri="{FF2B5EF4-FFF2-40B4-BE49-F238E27FC236}">
                <a16:creationId xmlns:a16="http://schemas.microsoft.com/office/drawing/2014/main" id="{1717EF8F-859E-B2F7-886E-8F55EE2C8F7B}"/>
              </a:ext>
            </a:extLst>
          </p:cNvPr>
          <p:cNvSpPr/>
          <p:nvPr/>
        </p:nvSpPr>
        <p:spPr>
          <a:xfrm>
            <a:off x="1947082" y="2750279"/>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Upload Image</a:t>
            </a:r>
          </a:p>
        </p:txBody>
      </p:sp>
      <p:sp>
        <p:nvSpPr>
          <p:cNvPr id="9" name="Rectangle: Rounded Corners 8">
            <a:extLst>
              <a:ext uri="{FF2B5EF4-FFF2-40B4-BE49-F238E27FC236}">
                <a16:creationId xmlns:a16="http://schemas.microsoft.com/office/drawing/2014/main" id="{19FD3CF2-C3F4-7A2B-5CE6-60BBA60C3200}"/>
              </a:ext>
            </a:extLst>
          </p:cNvPr>
          <p:cNvSpPr/>
          <p:nvPr/>
        </p:nvSpPr>
        <p:spPr>
          <a:xfrm>
            <a:off x="9374566" y="2749295"/>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API Call</a:t>
            </a:r>
          </a:p>
        </p:txBody>
      </p:sp>
      <p:cxnSp>
        <p:nvCxnSpPr>
          <p:cNvPr id="2" name="Straight Arrow Connector 1">
            <a:extLst>
              <a:ext uri="{FF2B5EF4-FFF2-40B4-BE49-F238E27FC236}">
                <a16:creationId xmlns:a16="http://schemas.microsoft.com/office/drawing/2014/main" id="{60337C4C-6CC8-EDAC-A750-821285454AAD}"/>
              </a:ext>
            </a:extLst>
          </p:cNvPr>
          <p:cNvCxnSpPr/>
          <p:nvPr/>
        </p:nvCxnSpPr>
        <p:spPr>
          <a:xfrm flipV="1">
            <a:off x="3322320" y="2938272"/>
            <a:ext cx="2078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35C9796-9496-3371-4EAA-4FE4E7C7E8C0}"/>
              </a:ext>
            </a:extLst>
          </p:cNvPr>
          <p:cNvCxnSpPr>
            <a:cxnSpLocks/>
          </p:cNvCxnSpPr>
          <p:nvPr/>
        </p:nvCxnSpPr>
        <p:spPr>
          <a:xfrm flipV="1">
            <a:off x="7193279" y="3310128"/>
            <a:ext cx="2011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EB9D7A-CEEF-2F82-4FFF-888C821D7834}"/>
              </a:ext>
            </a:extLst>
          </p:cNvPr>
          <p:cNvCxnSpPr>
            <a:cxnSpLocks/>
          </p:cNvCxnSpPr>
          <p:nvPr/>
        </p:nvCxnSpPr>
        <p:spPr>
          <a:xfrm flipH="1">
            <a:off x="3310126" y="3346704"/>
            <a:ext cx="2097025"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7F4648-0DE7-B925-0753-393DBAA5271A}"/>
              </a:ext>
            </a:extLst>
          </p:cNvPr>
          <p:cNvCxnSpPr>
            <a:cxnSpLocks/>
          </p:cNvCxnSpPr>
          <p:nvPr/>
        </p:nvCxnSpPr>
        <p:spPr>
          <a:xfrm flipH="1">
            <a:off x="7138414" y="2877312"/>
            <a:ext cx="2109217" cy="3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2344D7-FEFE-0692-1EC0-C36172D6DE05}"/>
              </a:ext>
            </a:extLst>
          </p:cNvPr>
          <p:cNvSpPr txBox="1"/>
          <p:nvPr/>
        </p:nvSpPr>
        <p:spPr>
          <a:xfrm>
            <a:off x="3517392" y="252374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Upload Image</a:t>
            </a:r>
          </a:p>
        </p:txBody>
      </p:sp>
      <p:sp>
        <p:nvSpPr>
          <p:cNvPr id="14" name="TextBox 13">
            <a:extLst>
              <a:ext uri="{FF2B5EF4-FFF2-40B4-BE49-F238E27FC236}">
                <a16:creationId xmlns:a16="http://schemas.microsoft.com/office/drawing/2014/main" id="{3010FCC5-3A8E-4F85-E1A3-9492E710CBE6}"/>
              </a:ext>
            </a:extLst>
          </p:cNvPr>
          <p:cNvSpPr txBox="1"/>
          <p:nvPr/>
        </p:nvSpPr>
        <p:spPr>
          <a:xfrm>
            <a:off x="3517392" y="352958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Receive Mood</a:t>
            </a:r>
          </a:p>
        </p:txBody>
      </p:sp>
      <p:sp>
        <p:nvSpPr>
          <p:cNvPr id="15" name="TextBox 14">
            <a:extLst>
              <a:ext uri="{FF2B5EF4-FFF2-40B4-BE49-F238E27FC236}">
                <a16:creationId xmlns:a16="http://schemas.microsoft.com/office/drawing/2014/main" id="{5D830AB6-8C66-74AC-FDB2-D965EFBD7BF6}"/>
              </a:ext>
            </a:extLst>
          </p:cNvPr>
          <p:cNvSpPr txBox="1"/>
          <p:nvPr/>
        </p:nvSpPr>
        <p:spPr>
          <a:xfrm>
            <a:off x="7620000" y="2474976"/>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Out</a:t>
            </a:r>
          </a:p>
        </p:txBody>
      </p:sp>
      <p:sp>
        <p:nvSpPr>
          <p:cNvPr id="16" name="TextBox 15">
            <a:extLst>
              <a:ext uri="{FF2B5EF4-FFF2-40B4-BE49-F238E27FC236}">
                <a16:creationId xmlns:a16="http://schemas.microsoft.com/office/drawing/2014/main" id="{7BB73BD0-BA0F-B164-FFC2-883D73776447}"/>
              </a:ext>
            </a:extLst>
          </p:cNvPr>
          <p:cNvSpPr txBox="1"/>
          <p:nvPr/>
        </p:nvSpPr>
        <p:spPr>
          <a:xfrm>
            <a:off x="7693151" y="3529583"/>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In</a:t>
            </a:r>
          </a:p>
        </p:txBody>
      </p:sp>
      <p:pic>
        <p:nvPicPr>
          <p:cNvPr id="10" name="Picture 9">
            <a:extLst>
              <a:ext uri="{FF2B5EF4-FFF2-40B4-BE49-F238E27FC236}">
                <a16:creationId xmlns:a16="http://schemas.microsoft.com/office/drawing/2014/main" id="{87B758AC-426B-B1CA-3197-5E427FBA72B8}"/>
              </a:ext>
            </a:extLst>
          </p:cNvPr>
          <p:cNvPicPr>
            <a:picLocks noChangeAspect="1"/>
          </p:cNvPicPr>
          <p:nvPr/>
        </p:nvPicPr>
        <p:blipFill>
          <a:blip r:embed="rId2"/>
          <a:stretch>
            <a:fillRect/>
          </a:stretch>
        </p:blipFill>
        <p:spPr>
          <a:xfrm>
            <a:off x="11582400" y="5752163"/>
            <a:ext cx="609600" cy="609600"/>
          </a:xfrm>
          <a:prstGeom prst="rect">
            <a:avLst/>
          </a:prstGeom>
        </p:spPr>
      </p:pic>
    </p:spTree>
    <p:extLst>
      <p:ext uri="{BB962C8B-B14F-4D97-AF65-F5344CB8AC3E}">
        <p14:creationId xmlns:p14="http://schemas.microsoft.com/office/powerpoint/2010/main" val="66601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FD53-62EA-7F8E-1DD7-C0CF029A8EDA}"/>
              </a:ext>
            </a:extLst>
          </p:cNvPr>
          <p:cNvSpPr>
            <a:spLocks noGrp="1"/>
          </p:cNvSpPr>
          <p:nvPr>
            <p:ph type="title"/>
          </p:nvPr>
        </p:nvSpPr>
        <p:spPr>
          <a:xfrm>
            <a:off x="415600" y="128863"/>
            <a:ext cx="11360800" cy="1122400"/>
          </a:xfrm>
        </p:spPr>
        <p:txBody>
          <a:bodyPr/>
          <a:lstStyle/>
          <a:p>
            <a:r>
              <a:rPr lang="en-US"/>
              <a:t>Entity relationship diagram</a:t>
            </a:r>
          </a:p>
        </p:txBody>
      </p:sp>
      <p:sp>
        <p:nvSpPr>
          <p:cNvPr id="3" name="Slide Number Placeholder 2">
            <a:extLst>
              <a:ext uri="{FF2B5EF4-FFF2-40B4-BE49-F238E27FC236}">
                <a16:creationId xmlns:a16="http://schemas.microsoft.com/office/drawing/2014/main" id="{587156D3-D75C-9E2F-784F-8477F1412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28</a:t>
            </a:fld>
            <a:endParaRPr lang="en-GB"/>
          </a:p>
        </p:txBody>
      </p:sp>
      <p:pic>
        <p:nvPicPr>
          <p:cNvPr id="6" name="Picture 5" descr="A diagram of a user flow&#10;&#10;Description automatically generated">
            <a:extLst>
              <a:ext uri="{FF2B5EF4-FFF2-40B4-BE49-F238E27FC236}">
                <a16:creationId xmlns:a16="http://schemas.microsoft.com/office/drawing/2014/main" id="{9BB98A06-8D5C-6C1F-8DE2-1FC87B35EF3E}"/>
              </a:ext>
            </a:extLst>
          </p:cNvPr>
          <p:cNvPicPr>
            <a:picLocks noChangeAspect="1"/>
          </p:cNvPicPr>
          <p:nvPr/>
        </p:nvPicPr>
        <p:blipFill>
          <a:blip r:embed="rId2"/>
          <a:stretch>
            <a:fillRect/>
          </a:stretch>
        </p:blipFill>
        <p:spPr>
          <a:xfrm>
            <a:off x="3047033" y="1014469"/>
            <a:ext cx="6218441" cy="5364931"/>
          </a:xfrm>
          <a:prstGeom prst="rect">
            <a:avLst/>
          </a:prstGeom>
        </p:spPr>
      </p:pic>
      <p:pic>
        <p:nvPicPr>
          <p:cNvPr id="7" name="Picture 6">
            <a:extLst>
              <a:ext uri="{FF2B5EF4-FFF2-40B4-BE49-F238E27FC236}">
                <a16:creationId xmlns:a16="http://schemas.microsoft.com/office/drawing/2014/main" id="{E0BDF5FF-EAE1-FECE-5F69-6DC3F55F0965}"/>
              </a:ext>
            </a:extLst>
          </p:cNvPr>
          <p:cNvPicPr>
            <a:picLocks noChangeAspect="1"/>
          </p:cNvPicPr>
          <p:nvPr/>
        </p:nvPicPr>
        <p:blipFill>
          <a:blip r:embed="rId3"/>
          <a:stretch>
            <a:fillRect/>
          </a:stretch>
        </p:blipFill>
        <p:spPr>
          <a:xfrm>
            <a:off x="11571674" y="5769800"/>
            <a:ext cx="609600" cy="609600"/>
          </a:xfrm>
          <a:prstGeom prst="rect">
            <a:avLst/>
          </a:prstGeom>
        </p:spPr>
      </p:pic>
    </p:spTree>
    <p:extLst>
      <p:ext uri="{BB962C8B-B14F-4D97-AF65-F5344CB8AC3E}">
        <p14:creationId xmlns:p14="http://schemas.microsoft.com/office/powerpoint/2010/main" val="154082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8A5A87-A2FE-2FF4-4753-47EB8145A40B}"/>
              </a:ext>
            </a:extLst>
          </p:cNvPr>
          <p:cNvSpPr/>
          <p:nvPr/>
        </p:nvSpPr>
        <p:spPr>
          <a:xfrm>
            <a:off x="1236584" y="1133855"/>
            <a:ext cx="2043061" cy="834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Moodsphere</a:t>
            </a:r>
            <a:endParaRPr lang="en-US" sz="2489"/>
          </a:p>
        </p:txBody>
      </p:sp>
      <p:sp>
        <p:nvSpPr>
          <p:cNvPr id="4" name="Rectangle 3">
            <a:extLst>
              <a:ext uri="{FF2B5EF4-FFF2-40B4-BE49-F238E27FC236}">
                <a16:creationId xmlns:a16="http://schemas.microsoft.com/office/drawing/2014/main" id="{53851CC3-FD5A-FEC2-2B9C-1FECC1DAD9C1}"/>
              </a:ext>
            </a:extLst>
          </p:cNvPr>
          <p:cNvSpPr/>
          <p:nvPr/>
        </p:nvSpPr>
        <p:spPr>
          <a:xfrm>
            <a:off x="9406126" y="1164333"/>
            <a:ext cx="1658111" cy="804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Database</a:t>
            </a:r>
            <a:endParaRPr lang="en-US" sz="2489"/>
          </a:p>
        </p:txBody>
      </p:sp>
      <p:sp>
        <p:nvSpPr>
          <p:cNvPr id="5" name="Rectangle 4">
            <a:extLst>
              <a:ext uri="{FF2B5EF4-FFF2-40B4-BE49-F238E27FC236}">
                <a16:creationId xmlns:a16="http://schemas.microsoft.com/office/drawing/2014/main" id="{A4822359-CE2F-953E-FC54-8976F98BFBB7}"/>
              </a:ext>
            </a:extLst>
          </p:cNvPr>
          <p:cNvSpPr/>
          <p:nvPr/>
        </p:nvSpPr>
        <p:spPr>
          <a:xfrm>
            <a:off x="5346190" y="1146045"/>
            <a:ext cx="1731263" cy="822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ML Model</a:t>
            </a:r>
            <a:endParaRPr lang="en-US" sz="2489"/>
          </a:p>
        </p:txBody>
      </p:sp>
      <p:sp>
        <p:nvSpPr>
          <p:cNvPr id="6" name="Rectangle 5">
            <a:extLst>
              <a:ext uri="{FF2B5EF4-FFF2-40B4-BE49-F238E27FC236}">
                <a16:creationId xmlns:a16="http://schemas.microsoft.com/office/drawing/2014/main" id="{D8872FDE-6C15-4B7C-70ED-9ED942AFE577}"/>
              </a:ext>
            </a:extLst>
          </p:cNvPr>
          <p:cNvSpPr/>
          <p:nvPr/>
        </p:nvSpPr>
        <p:spPr>
          <a:xfrm>
            <a:off x="2029968" y="2609087"/>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8" name="Rectangle 7">
            <a:extLst>
              <a:ext uri="{FF2B5EF4-FFF2-40B4-BE49-F238E27FC236}">
                <a16:creationId xmlns:a16="http://schemas.microsoft.com/office/drawing/2014/main" id="{ED66897F-3D37-03BD-4728-9A7D75F8D635}"/>
              </a:ext>
            </a:extLst>
          </p:cNvPr>
          <p:cNvSpPr/>
          <p:nvPr/>
        </p:nvSpPr>
        <p:spPr>
          <a:xfrm>
            <a:off x="10241280" y="3578349"/>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9" name="Rectangle 8">
            <a:extLst>
              <a:ext uri="{FF2B5EF4-FFF2-40B4-BE49-F238E27FC236}">
                <a16:creationId xmlns:a16="http://schemas.microsoft.com/office/drawing/2014/main" id="{BE7E2FC8-CBF8-9E4F-2F01-AD636C5C0562}"/>
              </a:ext>
            </a:extLst>
          </p:cNvPr>
          <p:cNvSpPr/>
          <p:nvPr/>
        </p:nvSpPr>
        <p:spPr>
          <a:xfrm>
            <a:off x="6096000" y="2609085"/>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10" name="Rectangle 9">
            <a:extLst>
              <a:ext uri="{FF2B5EF4-FFF2-40B4-BE49-F238E27FC236}">
                <a16:creationId xmlns:a16="http://schemas.microsoft.com/office/drawing/2014/main" id="{F825560E-5204-F28B-9741-1AB2CC9DDC93}"/>
              </a:ext>
            </a:extLst>
          </p:cNvPr>
          <p:cNvSpPr/>
          <p:nvPr/>
        </p:nvSpPr>
        <p:spPr>
          <a:xfrm>
            <a:off x="2018677" y="4753748"/>
            <a:ext cx="109728" cy="499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cxnSp>
        <p:nvCxnSpPr>
          <p:cNvPr id="11" name="Straight Arrow Connector 10">
            <a:extLst>
              <a:ext uri="{FF2B5EF4-FFF2-40B4-BE49-F238E27FC236}">
                <a16:creationId xmlns:a16="http://schemas.microsoft.com/office/drawing/2014/main" id="{558E0D11-EEC1-8F56-FD46-3F3E6032E82B}"/>
              </a:ext>
            </a:extLst>
          </p:cNvPr>
          <p:cNvCxnSpPr/>
          <p:nvPr/>
        </p:nvCxnSpPr>
        <p:spPr>
          <a:xfrm>
            <a:off x="2072640" y="1965960"/>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E9F055-8257-5484-3380-43E0A89CD56A}"/>
              </a:ext>
            </a:extLst>
          </p:cNvPr>
          <p:cNvCxnSpPr>
            <a:cxnSpLocks/>
          </p:cNvCxnSpPr>
          <p:nvPr/>
        </p:nvCxnSpPr>
        <p:spPr>
          <a:xfrm>
            <a:off x="6144768" y="1978152"/>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9F04C9-AB44-82FE-1212-E12562C3508F}"/>
              </a:ext>
            </a:extLst>
          </p:cNvPr>
          <p:cNvCxnSpPr>
            <a:cxnSpLocks/>
          </p:cNvCxnSpPr>
          <p:nvPr/>
        </p:nvCxnSpPr>
        <p:spPr>
          <a:xfrm>
            <a:off x="6126479" y="4026408"/>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41E8DA-3653-D2FD-72E0-393223D5E68C}"/>
              </a:ext>
            </a:extLst>
          </p:cNvPr>
          <p:cNvCxnSpPr>
            <a:cxnSpLocks/>
          </p:cNvCxnSpPr>
          <p:nvPr/>
        </p:nvCxnSpPr>
        <p:spPr>
          <a:xfrm>
            <a:off x="10271759" y="1978152"/>
            <a:ext cx="18288" cy="159105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B5A9D4-4DB1-CDBF-505E-B8A390211F29}"/>
              </a:ext>
            </a:extLst>
          </p:cNvPr>
          <p:cNvCxnSpPr>
            <a:cxnSpLocks/>
          </p:cNvCxnSpPr>
          <p:nvPr/>
        </p:nvCxnSpPr>
        <p:spPr>
          <a:xfrm>
            <a:off x="2085284" y="4032504"/>
            <a:ext cx="4289" cy="203809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D6F77A-DC14-3CA1-BA53-9CEDC7BAACAB}"/>
              </a:ext>
            </a:extLst>
          </p:cNvPr>
          <p:cNvSpPr txBox="1"/>
          <p:nvPr/>
        </p:nvSpPr>
        <p:spPr>
          <a:xfrm>
            <a:off x="170689" y="2036063"/>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Upload Image</a:t>
            </a:r>
          </a:p>
        </p:txBody>
      </p:sp>
      <p:cxnSp>
        <p:nvCxnSpPr>
          <p:cNvPr id="17" name="Straight Arrow Connector 16">
            <a:extLst>
              <a:ext uri="{FF2B5EF4-FFF2-40B4-BE49-F238E27FC236}">
                <a16:creationId xmlns:a16="http://schemas.microsoft.com/office/drawing/2014/main" id="{2BAA9503-503C-9579-89B9-A1C6F37312AC}"/>
              </a:ext>
            </a:extLst>
          </p:cNvPr>
          <p:cNvCxnSpPr/>
          <p:nvPr/>
        </p:nvCxnSpPr>
        <p:spPr>
          <a:xfrm flipV="1">
            <a:off x="2145792" y="2697480"/>
            <a:ext cx="3962400" cy="24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09083-CDFB-911C-7B2C-9C6232F60E25}"/>
              </a:ext>
            </a:extLst>
          </p:cNvPr>
          <p:cNvCxnSpPr>
            <a:cxnSpLocks/>
          </p:cNvCxnSpPr>
          <p:nvPr/>
        </p:nvCxnSpPr>
        <p:spPr>
          <a:xfrm flipV="1">
            <a:off x="165045" y="2387489"/>
            <a:ext cx="1938076" cy="2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B386F04-83EB-BDD8-49B3-88A512B79EFB}"/>
              </a:ext>
            </a:extLst>
          </p:cNvPr>
          <p:cNvSpPr txBox="1"/>
          <p:nvPr/>
        </p:nvSpPr>
        <p:spPr>
          <a:xfrm>
            <a:off x="3100153" y="2284418"/>
            <a:ext cx="204983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Analyze image</a:t>
            </a:r>
          </a:p>
        </p:txBody>
      </p:sp>
      <p:sp>
        <p:nvSpPr>
          <p:cNvPr id="19" name="TextBox 18">
            <a:extLst>
              <a:ext uri="{FF2B5EF4-FFF2-40B4-BE49-F238E27FC236}">
                <a16:creationId xmlns:a16="http://schemas.microsoft.com/office/drawing/2014/main" id="{6FACE7E2-EEFD-70F6-FD78-E41F04862CF6}"/>
              </a:ext>
            </a:extLst>
          </p:cNvPr>
          <p:cNvSpPr txBox="1"/>
          <p:nvPr/>
        </p:nvSpPr>
        <p:spPr>
          <a:xfrm>
            <a:off x="6554555" y="2764197"/>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Predict Mood</a:t>
            </a:r>
            <a:endParaRPr lang="en-US" sz="2489"/>
          </a:p>
        </p:txBody>
      </p:sp>
      <p:cxnSp>
        <p:nvCxnSpPr>
          <p:cNvPr id="21" name="Straight Arrow Connector 20">
            <a:extLst>
              <a:ext uri="{FF2B5EF4-FFF2-40B4-BE49-F238E27FC236}">
                <a16:creationId xmlns:a16="http://schemas.microsoft.com/office/drawing/2014/main" id="{CF55E228-000C-B0E9-E6E5-E424D5F89085}"/>
              </a:ext>
            </a:extLst>
          </p:cNvPr>
          <p:cNvCxnSpPr>
            <a:cxnSpLocks/>
          </p:cNvCxnSpPr>
          <p:nvPr/>
        </p:nvCxnSpPr>
        <p:spPr>
          <a:xfrm flipH="1" flipV="1">
            <a:off x="6147705" y="3510279"/>
            <a:ext cx="993420" cy="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4E9EC76-6112-EDBB-C60B-1D3DDD762706}"/>
              </a:ext>
            </a:extLst>
          </p:cNvPr>
          <p:cNvCxnSpPr/>
          <p:nvPr/>
        </p:nvCxnSpPr>
        <p:spPr>
          <a:xfrm>
            <a:off x="6180668" y="3158068"/>
            <a:ext cx="97648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640357-E7D5-4939-B87C-F054CA28A91D}"/>
              </a:ext>
            </a:extLst>
          </p:cNvPr>
          <p:cNvCxnSpPr>
            <a:cxnSpLocks/>
          </p:cNvCxnSpPr>
          <p:nvPr/>
        </p:nvCxnSpPr>
        <p:spPr>
          <a:xfrm flipH="1">
            <a:off x="7140223" y="3175000"/>
            <a:ext cx="11288" cy="338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7DA9E0-C7EE-9882-EC14-74833B11E438}"/>
              </a:ext>
            </a:extLst>
          </p:cNvPr>
          <p:cNvCxnSpPr>
            <a:cxnSpLocks/>
          </p:cNvCxnSpPr>
          <p:nvPr/>
        </p:nvCxnSpPr>
        <p:spPr>
          <a:xfrm>
            <a:off x="6192859" y="3845107"/>
            <a:ext cx="4080932" cy="1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EFA198-0A1B-0939-9080-85367F2F8C84}"/>
              </a:ext>
            </a:extLst>
          </p:cNvPr>
          <p:cNvSpPr txBox="1"/>
          <p:nvPr/>
        </p:nvSpPr>
        <p:spPr>
          <a:xfrm>
            <a:off x="6870645" y="4039842"/>
            <a:ext cx="2896500"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API call requested for service</a:t>
            </a:r>
          </a:p>
        </p:txBody>
      </p:sp>
      <p:cxnSp>
        <p:nvCxnSpPr>
          <p:cNvPr id="26" name="Straight Arrow Connector 25">
            <a:extLst>
              <a:ext uri="{FF2B5EF4-FFF2-40B4-BE49-F238E27FC236}">
                <a16:creationId xmlns:a16="http://schemas.microsoft.com/office/drawing/2014/main" id="{3EF89E5A-6CFA-76C1-CE99-6EF6087B421F}"/>
              </a:ext>
            </a:extLst>
          </p:cNvPr>
          <p:cNvCxnSpPr>
            <a:cxnSpLocks/>
          </p:cNvCxnSpPr>
          <p:nvPr/>
        </p:nvCxnSpPr>
        <p:spPr>
          <a:xfrm flipH="1">
            <a:off x="2117568" y="4793377"/>
            <a:ext cx="8133645" cy="4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3B4A45-C8B6-43F3-4551-F30F896AFBD9}"/>
              </a:ext>
            </a:extLst>
          </p:cNvPr>
          <p:cNvSpPr txBox="1"/>
          <p:nvPr/>
        </p:nvSpPr>
        <p:spPr>
          <a:xfrm>
            <a:off x="4528199" y="5005042"/>
            <a:ext cx="355125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Sends the data to MoodSphere</a:t>
            </a:r>
            <a:endParaRPr lang="en-US" sz="2489"/>
          </a:p>
        </p:txBody>
      </p:sp>
      <p:sp>
        <p:nvSpPr>
          <p:cNvPr id="28" name="TextBox 27">
            <a:extLst>
              <a:ext uri="{FF2B5EF4-FFF2-40B4-BE49-F238E27FC236}">
                <a16:creationId xmlns:a16="http://schemas.microsoft.com/office/drawing/2014/main" id="{2C5F5BBF-ACDD-F4EB-F52D-82EE46B04223}"/>
              </a:ext>
            </a:extLst>
          </p:cNvPr>
          <p:cNvSpPr txBox="1"/>
          <p:nvPr/>
        </p:nvSpPr>
        <p:spPr>
          <a:xfrm>
            <a:off x="165043" y="5253397"/>
            <a:ext cx="1649077" cy="86177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Display the recommended song</a:t>
            </a:r>
            <a:endParaRPr lang="en-US" sz="2489"/>
          </a:p>
        </p:txBody>
      </p:sp>
      <p:cxnSp>
        <p:nvCxnSpPr>
          <p:cNvPr id="29" name="Straight Arrow Connector 28">
            <a:extLst>
              <a:ext uri="{FF2B5EF4-FFF2-40B4-BE49-F238E27FC236}">
                <a16:creationId xmlns:a16="http://schemas.microsoft.com/office/drawing/2014/main" id="{65EBD342-AF58-2375-62F1-A10466BA1F1B}"/>
              </a:ext>
            </a:extLst>
          </p:cNvPr>
          <p:cNvCxnSpPr>
            <a:cxnSpLocks/>
          </p:cNvCxnSpPr>
          <p:nvPr/>
        </p:nvCxnSpPr>
        <p:spPr>
          <a:xfrm flipH="1">
            <a:off x="1615214" y="5685195"/>
            <a:ext cx="491065"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54;p13">
            <a:extLst>
              <a:ext uri="{FF2B5EF4-FFF2-40B4-BE49-F238E27FC236}">
                <a16:creationId xmlns:a16="http://schemas.microsoft.com/office/drawing/2014/main" id="{D2A26CC5-0991-D170-C454-0B8CAF1AF65C}"/>
              </a:ext>
            </a:extLst>
          </p:cNvPr>
          <p:cNvSpPr txBox="1"/>
          <p:nvPr/>
        </p:nvSpPr>
        <p:spPr>
          <a:xfrm>
            <a:off x="4605967" y="307100"/>
            <a:ext cx="3397600" cy="44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2667" b="1">
                <a:solidFill>
                  <a:schemeClr val="tx1"/>
                </a:solidFill>
                <a:latin typeface="Tw Cen MT" panose="020B0602020104020603" pitchFamily="34" charset="77"/>
              </a:rPr>
              <a:t>Sequence Diagram</a:t>
            </a:r>
            <a:endParaRPr lang="en-US" sz="2667" b="1">
              <a:solidFill>
                <a:schemeClr val="tx1"/>
              </a:solidFill>
              <a:latin typeface="Tw Cen MT" panose="020B0602020104020603" pitchFamily="34" charset="77"/>
            </a:endParaRPr>
          </a:p>
        </p:txBody>
      </p:sp>
      <p:pic>
        <p:nvPicPr>
          <p:cNvPr id="20" name="Picture 19">
            <a:extLst>
              <a:ext uri="{FF2B5EF4-FFF2-40B4-BE49-F238E27FC236}">
                <a16:creationId xmlns:a16="http://schemas.microsoft.com/office/drawing/2014/main" id="{F215AD80-2F4E-9D9C-1AEA-72FC2EB024AE}"/>
              </a:ext>
            </a:extLst>
          </p:cNvPr>
          <p:cNvPicPr>
            <a:picLocks noChangeAspect="1"/>
          </p:cNvPicPr>
          <p:nvPr/>
        </p:nvPicPr>
        <p:blipFill>
          <a:blip r:embed="rId2"/>
          <a:stretch>
            <a:fillRect/>
          </a:stretch>
        </p:blipFill>
        <p:spPr>
          <a:xfrm>
            <a:off x="11582400" y="5765800"/>
            <a:ext cx="609600" cy="609600"/>
          </a:xfrm>
          <a:prstGeom prst="rect">
            <a:avLst/>
          </a:prstGeom>
        </p:spPr>
      </p:pic>
      <p:sp>
        <p:nvSpPr>
          <p:cNvPr id="7" name="TextBox 6">
            <a:extLst>
              <a:ext uri="{FF2B5EF4-FFF2-40B4-BE49-F238E27FC236}">
                <a16:creationId xmlns:a16="http://schemas.microsoft.com/office/drawing/2014/main" id="{28181C1F-0480-A3BC-FC55-40C22752E437}"/>
              </a:ext>
            </a:extLst>
          </p:cNvPr>
          <p:cNvSpPr txBox="1"/>
          <p:nvPr/>
        </p:nvSpPr>
        <p:spPr>
          <a:xfrm>
            <a:off x="11176552" y="6380922"/>
            <a:ext cx="55659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rgbClr val="0D0D0D"/>
                </a:solidFill>
                <a:latin typeface="Tw Cen MT Condensed"/>
              </a:rPr>
              <a:t>29</a:t>
            </a:r>
          </a:p>
        </p:txBody>
      </p:sp>
    </p:spTree>
    <p:extLst>
      <p:ext uri="{BB962C8B-B14F-4D97-AF65-F5344CB8AC3E}">
        <p14:creationId xmlns:p14="http://schemas.microsoft.com/office/powerpoint/2010/main" val="288299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5C65-2F5D-8C84-362B-2EEB165FF2E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8B4A9C0-38A6-03FE-22F3-D078D45F0D60}"/>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75780B0B-3940-979F-B5EC-D1050DDB3CB9}"/>
              </a:ext>
            </a:extLst>
          </p:cNvPr>
          <p:cNvSpPr>
            <a:spLocks noGrp="1"/>
          </p:cNvSpPr>
          <p:nvPr>
            <p:ph type="ftr" sz="quarter" idx="11"/>
          </p:nvPr>
        </p:nvSpPr>
        <p:spPr/>
        <p:txBody>
          <a:bodyPr/>
          <a:lstStyle/>
          <a:p>
            <a:r>
              <a:rPr lang="en-US"/>
              <a:t>MoodSphere</a:t>
            </a:r>
          </a:p>
        </p:txBody>
      </p:sp>
      <p:sp>
        <p:nvSpPr>
          <p:cNvPr id="46" name="Text Placeholder 45">
            <a:extLst>
              <a:ext uri="{FF2B5EF4-FFF2-40B4-BE49-F238E27FC236}">
                <a16:creationId xmlns:a16="http://schemas.microsoft.com/office/drawing/2014/main" id="{2F1A83FA-2270-4C19-78FD-6B685F000ECE}"/>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Bhavik Chopra</a:t>
            </a:r>
          </a:p>
        </p:txBody>
      </p:sp>
      <p:sp>
        <p:nvSpPr>
          <p:cNvPr id="47" name="Text Placeholder 46">
            <a:extLst>
              <a:ext uri="{FF2B5EF4-FFF2-40B4-BE49-F238E27FC236}">
                <a16:creationId xmlns:a16="http://schemas.microsoft.com/office/drawing/2014/main" id="{05D83FCA-65C4-BA54-A347-62DCC968425E}"/>
              </a:ext>
            </a:extLst>
          </p:cNvPr>
          <p:cNvSpPr>
            <a:spLocks noGrp="1"/>
          </p:cNvSpPr>
          <p:nvPr>
            <p:ph type="body" sz="quarter" idx="21"/>
          </p:nvPr>
        </p:nvSpPr>
        <p:spPr/>
        <p:txBody>
          <a:bodyPr/>
          <a:lstStyle/>
          <a:p>
            <a:r>
              <a:rPr lang="en-US"/>
              <a:t>Data Scientist </a:t>
            </a:r>
          </a:p>
        </p:txBody>
      </p:sp>
      <p:sp>
        <p:nvSpPr>
          <p:cNvPr id="48" name="Text Placeholder 47">
            <a:extLst>
              <a:ext uri="{FF2B5EF4-FFF2-40B4-BE49-F238E27FC236}">
                <a16:creationId xmlns:a16="http://schemas.microsoft.com/office/drawing/2014/main" id="{D75EC065-B829-0C28-BB1A-89E38DCBEDA8}"/>
              </a:ext>
            </a:extLst>
          </p:cNvPr>
          <p:cNvSpPr>
            <a:spLocks noGrp="1"/>
          </p:cNvSpPr>
          <p:nvPr>
            <p:ph type="body" sz="quarter" idx="22"/>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Dhyey Dave</a:t>
            </a:r>
          </a:p>
          <a:p>
            <a:endParaRPr lang="en-US"/>
          </a:p>
        </p:txBody>
      </p:sp>
      <p:sp>
        <p:nvSpPr>
          <p:cNvPr id="49" name="Text Placeholder 48">
            <a:extLst>
              <a:ext uri="{FF2B5EF4-FFF2-40B4-BE49-F238E27FC236}">
                <a16:creationId xmlns:a16="http://schemas.microsoft.com/office/drawing/2014/main" id="{AEDF52FF-FCCB-BE1C-14C9-D0FCFCE6A43B}"/>
              </a:ext>
            </a:extLst>
          </p:cNvPr>
          <p:cNvSpPr>
            <a:spLocks noGrp="1"/>
          </p:cNvSpPr>
          <p:nvPr>
            <p:ph type="body" sz="quarter" idx="23"/>
          </p:nvPr>
        </p:nvSpPr>
        <p:spPr/>
        <p:txBody>
          <a:bodyPr vert="horz" lIns="45720" tIns="45720" rIns="45720" bIns="45720" rtlCol="0" anchor="t">
            <a:normAutofit/>
          </a:bodyPr>
          <a:lstStyle/>
          <a:p>
            <a:r>
              <a:rPr lang="en-US"/>
              <a:t>Lead Developer</a:t>
            </a:r>
          </a:p>
        </p:txBody>
      </p:sp>
      <p:sp>
        <p:nvSpPr>
          <p:cNvPr id="50" name="Text Placeholder 49">
            <a:extLst>
              <a:ext uri="{FF2B5EF4-FFF2-40B4-BE49-F238E27FC236}">
                <a16:creationId xmlns:a16="http://schemas.microsoft.com/office/drawing/2014/main" id="{CD1100A7-0FEE-991D-F409-DC78750837BB}"/>
              </a:ext>
            </a:extLst>
          </p:cNvPr>
          <p:cNvSpPr>
            <a:spLocks noGrp="1"/>
          </p:cNvSpPr>
          <p:nvPr>
            <p:ph type="body" sz="quarter" idx="24"/>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Krushil </a:t>
            </a:r>
            <a:r>
              <a:rPr lang="en-US" sz="1400" err="1">
                <a:effectLst>
                  <a:outerShdw blurRad="38100" dist="38100" dir="2700000" algn="tl">
                    <a:srgbClr val="000000">
                      <a:alpha val="43137"/>
                    </a:srgbClr>
                  </a:outerShdw>
                </a:effectLst>
              </a:rPr>
              <a:t>Sheladiya</a:t>
            </a:r>
          </a:p>
          <a:p>
            <a:endParaRPr lang="en-US"/>
          </a:p>
        </p:txBody>
      </p:sp>
      <p:sp>
        <p:nvSpPr>
          <p:cNvPr id="51" name="Text Placeholder 50">
            <a:extLst>
              <a:ext uri="{FF2B5EF4-FFF2-40B4-BE49-F238E27FC236}">
                <a16:creationId xmlns:a16="http://schemas.microsoft.com/office/drawing/2014/main" id="{79C922E1-A310-F9DE-CFCF-EEFADC0CDA0D}"/>
              </a:ext>
            </a:extLst>
          </p:cNvPr>
          <p:cNvSpPr>
            <a:spLocks noGrp="1"/>
          </p:cNvSpPr>
          <p:nvPr>
            <p:ph type="body" sz="quarter" idx="25"/>
          </p:nvPr>
        </p:nvSpPr>
        <p:spPr/>
        <p:txBody>
          <a:bodyPr vert="horz" lIns="45720" tIns="45720" rIns="45720" bIns="45720" rtlCol="0" anchor="t">
            <a:normAutofit/>
          </a:bodyPr>
          <a:lstStyle/>
          <a:p>
            <a:r>
              <a:rPr lang="en-US"/>
              <a:t>UI/UX Developer</a:t>
            </a:r>
          </a:p>
        </p:txBody>
      </p:sp>
      <p:sp>
        <p:nvSpPr>
          <p:cNvPr id="52" name="Text Placeholder 51">
            <a:extLst>
              <a:ext uri="{FF2B5EF4-FFF2-40B4-BE49-F238E27FC236}">
                <a16:creationId xmlns:a16="http://schemas.microsoft.com/office/drawing/2014/main" id="{5BDFAC48-0F9B-7FAF-B95F-FFEF249021E4}"/>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Mahesh Nakka</a:t>
            </a:r>
            <a:endParaRPr lang="en-US" sz="1400"/>
          </a:p>
          <a:p>
            <a:endParaRPr lang="en-US"/>
          </a:p>
        </p:txBody>
      </p:sp>
      <p:sp>
        <p:nvSpPr>
          <p:cNvPr id="53" name="Text Placeholder 52">
            <a:extLst>
              <a:ext uri="{FF2B5EF4-FFF2-40B4-BE49-F238E27FC236}">
                <a16:creationId xmlns:a16="http://schemas.microsoft.com/office/drawing/2014/main" id="{D4096FB8-204B-176A-9438-C3C1D56776BC}"/>
              </a:ext>
            </a:extLst>
          </p:cNvPr>
          <p:cNvSpPr>
            <a:spLocks noGrp="1"/>
          </p:cNvSpPr>
          <p:nvPr>
            <p:ph type="body" sz="quarter" idx="27"/>
          </p:nvPr>
        </p:nvSpPr>
        <p:spPr/>
        <p:txBody>
          <a:bodyPr vert="horz" lIns="45720" tIns="45720" rIns="45720" bIns="45720" rtlCol="0" anchor="t">
            <a:normAutofit/>
          </a:bodyPr>
          <a:lstStyle/>
          <a:p>
            <a:r>
              <a:rPr lang="en-US"/>
              <a:t>Backend developer/QA</a:t>
            </a:r>
          </a:p>
        </p:txBody>
      </p:sp>
      <p:sp>
        <p:nvSpPr>
          <p:cNvPr id="10" name="Slide Number Placeholder 9">
            <a:extLst>
              <a:ext uri="{FF2B5EF4-FFF2-40B4-BE49-F238E27FC236}">
                <a16:creationId xmlns:a16="http://schemas.microsoft.com/office/drawing/2014/main" id="{EA7D2096-AC69-23CA-9BE9-39AA2DF7515F}"/>
              </a:ext>
            </a:extLst>
          </p:cNvPr>
          <p:cNvSpPr>
            <a:spLocks noGrp="1"/>
          </p:cNvSpPr>
          <p:nvPr>
            <p:ph type="sldNum" sz="quarter" idx="12"/>
          </p:nvPr>
        </p:nvSpPr>
        <p:spPr/>
        <p:txBody>
          <a:bodyPr/>
          <a:lstStyle/>
          <a:p>
            <a:fld id="{8B48EBF6-60E6-462A-9155-5FAF136BCCBC}" type="slidenum">
              <a:rPr lang="en-US" smtClean="0"/>
              <a:pPr/>
              <a:t>3</a:t>
            </a:fld>
            <a:endParaRPr lang="en-US"/>
          </a:p>
        </p:txBody>
      </p:sp>
      <p:pic>
        <p:nvPicPr>
          <p:cNvPr id="9" name="Picture Placeholder 8">
            <a:extLst>
              <a:ext uri="{FF2B5EF4-FFF2-40B4-BE49-F238E27FC236}">
                <a16:creationId xmlns:a16="http://schemas.microsoft.com/office/drawing/2014/main" id="{549CCDA8-78D8-B196-2575-5C8F9A36CE96}"/>
              </a:ext>
            </a:extLst>
          </p:cNvPr>
          <p:cNvPicPr>
            <a:picLocks noGrp="1" noChangeAspect="1"/>
          </p:cNvPicPr>
          <p:nvPr>
            <p:ph type="pic" sz="quarter" idx="14"/>
          </p:nvPr>
        </p:nvPicPr>
        <p:blipFill rotWithShape="1">
          <a:blip r:embed="rId3"/>
          <a:srcRect l="350" t="4020" r="-350" b="20980"/>
          <a:stretch/>
        </p:blipFill>
        <p:spPr>
          <a:xfrm>
            <a:off x="3657600" y="1819656"/>
            <a:ext cx="2282932" cy="2282932"/>
          </a:xfrm>
        </p:spPr>
      </p:pic>
      <p:pic>
        <p:nvPicPr>
          <p:cNvPr id="15" name="Picture Placeholder 14">
            <a:extLst>
              <a:ext uri="{FF2B5EF4-FFF2-40B4-BE49-F238E27FC236}">
                <a16:creationId xmlns:a16="http://schemas.microsoft.com/office/drawing/2014/main" id="{A6A3372E-B38C-F4FE-2EF1-D36B02EDEC4C}"/>
              </a:ext>
            </a:extLst>
          </p:cNvPr>
          <p:cNvPicPr>
            <a:picLocks noGrp="1" noChangeAspect="1"/>
          </p:cNvPicPr>
          <p:nvPr>
            <p:ph type="pic" sz="quarter" idx="16"/>
          </p:nvPr>
        </p:nvPicPr>
        <p:blipFill>
          <a:blip r:embed="rId4"/>
          <a:srcRect t="12526" b="12526"/>
          <a:stretch>
            <a:fillRect/>
          </a:stretch>
        </p:blipFill>
        <p:spPr/>
      </p:pic>
      <p:pic>
        <p:nvPicPr>
          <p:cNvPr id="21" name="Picture Placeholder 20">
            <a:extLst>
              <a:ext uri="{FF2B5EF4-FFF2-40B4-BE49-F238E27FC236}">
                <a16:creationId xmlns:a16="http://schemas.microsoft.com/office/drawing/2014/main" id="{675873F3-49D0-9243-93F7-82BE909718D7}"/>
              </a:ext>
            </a:extLst>
          </p:cNvPr>
          <p:cNvPicPr>
            <a:picLocks noGrp="1" noChangeAspect="1"/>
          </p:cNvPicPr>
          <p:nvPr>
            <p:ph type="pic" sz="quarter" idx="13"/>
          </p:nvPr>
        </p:nvPicPr>
        <p:blipFill>
          <a:blip r:embed="rId5"/>
          <a:srcRect/>
          <a:stretch>
            <a:fillRect/>
          </a:stretch>
        </p:blipFill>
        <p:spPr/>
      </p:pic>
      <p:pic>
        <p:nvPicPr>
          <p:cNvPr id="23" name="Picture Placeholder 22">
            <a:extLst>
              <a:ext uri="{FF2B5EF4-FFF2-40B4-BE49-F238E27FC236}">
                <a16:creationId xmlns:a16="http://schemas.microsoft.com/office/drawing/2014/main" id="{597A495E-1AB9-3E7A-5207-1A02CB66414F}"/>
              </a:ext>
            </a:extLst>
          </p:cNvPr>
          <p:cNvPicPr>
            <a:picLocks noGrp="1" noChangeAspect="1"/>
          </p:cNvPicPr>
          <p:nvPr>
            <p:ph type="pic" sz="quarter" idx="15"/>
          </p:nvPr>
        </p:nvPicPr>
        <p:blipFill>
          <a:blip r:embed="rId6"/>
          <a:srcRect t="13621" b="13621"/>
          <a:stretch>
            <a:fillRect/>
          </a:stretch>
        </p:blipFill>
        <p:spPr/>
      </p:pic>
    </p:spTree>
    <p:extLst>
      <p:ext uri="{BB962C8B-B14F-4D97-AF65-F5344CB8AC3E}">
        <p14:creationId xmlns:p14="http://schemas.microsoft.com/office/powerpoint/2010/main" val="51626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B21A-361E-F153-5C2D-D6FF59DAE810}"/>
              </a:ext>
            </a:extLst>
          </p:cNvPr>
          <p:cNvSpPr>
            <a:spLocks noGrp="1"/>
          </p:cNvSpPr>
          <p:nvPr>
            <p:ph type="title"/>
          </p:nvPr>
        </p:nvSpPr>
        <p:spPr>
          <a:xfrm>
            <a:off x="415600" y="128863"/>
            <a:ext cx="11360800" cy="1122400"/>
          </a:xfrm>
        </p:spPr>
        <p:txBody>
          <a:bodyPr/>
          <a:lstStyle/>
          <a:p>
            <a:r>
              <a:rPr lang="en-US"/>
              <a:t>State diagram</a:t>
            </a:r>
          </a:p>
        </p:txBody>
      </p:sp>
      <p:sp>
        <p:nvSpPr>
          <p:cNvPr id="3" name="Slide Number Placeholder 2">
            <a:extLst>
              <a:ext uri="{FF2B5EF4-FFF2-40B4-BE49-F238E27FC236}">
                <a16:creationId xmlns:a16="http://schemas.microsoft.com/office/drawing/2014/main" id="{7CA37AEE-5B1E-0D3E-9538-7AB3A1C937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30</a:t>
            </a:fld>
            <a:endParaRPr lang="en-GB"/>
          </a:p>
        </p:txBody>
      </p:sp>
      <p:pic>
        <p:nvPicPr>
          <p:cNvPr id="6" name="Picture 5" descr="A diagram of a software application&#10;&#10;Description automatically generated with medium confidence">
            <a:extLst>
              <a:ext uri="{FF2B5EF4-FFF2-40B4-BE49-F238E27FC236}">
                <a16:creationId xmlns:a16="http://schemas.microsoft.com/office/drawing/2014/main" id="{6BBC16E5-45ED-845A-D14C-548FED48CB9D}"/>
              </a:ext>
            </a:extLst>
          </p:cNvPr>
          <p:cNvPicPr>
            <a:picLocks noChangeAspect="1"/>
          </p:cNvPicPr>
          <p:nvPr/>
        </p:nvPicPr>
        <p:blipFill>
          <a:blip r:embed="rId2"/>
          <a:stretch>
            <a:fillRect/>
          </a:stretch>
        </p:blipFill>
        <p:spPr>
          <a:xfrm>
            <a:off x="2220951" y="1025913"/>
            <a:ext cx="7772400" cy="5010160"/>
          </a:xfrm>
          <a:prstGeom prst="rect">
            <a:avLst/>
          </a:prstGeom>
        </p:spPr>
      </p:pic>
      <p:pic>
        <p:nvPicPr>
          <p:cNvPr id="7" name="Picture 6">
            <a:extLst>
              <a:ext uri="{FF2B5EF4-FFF2-40B4-BE49-F238E27FC236}">
                <a16:creationId xmlns:a16="http://schemas.microsoft.com/office/drawing/2014/main" id="{2700D681-6E70-E372-F51A-CC31202BE54B}"/>
              </a:ext>
            </a:extLst>
          </p:cNvPr>
          <p:cNvPicPr>
            <a:picLocks noChangeAspect="1"/>
          </p:cNvPicPr>
          <p:nvPr/>
        </p:nvPicPr>
        <p:blipFill>
          <a:blip r:embed="rId3"/>
          <a:stretch>
            <a:fillRect/>
          </a:stretch>
        </p:blipFill>
        <p:spPr>
          <a:xfrm>
            <a:off x="11582400" y="5720122"/>
            <a:ext cx="609600" cy="609600"/>
          </a:xfrm>
          <a:prstGeom prst="rect">
            <a:avLst/>
          </a:prstGeom>
        </p:spPr>
      </p:pic>
    </p:spTree>
    <p:extLst>
      <p:ext uri="{BB962C8B-B14F-4D97-AF65-F5344CB8AC3E}">
        <p14:creationId xmlns:p14="http://schemas.microsoft.com/office/powerpoint/2010/main" val="4024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5D878C-50A6-4E6D-5BC3-8AEA0D22AE3D}"/>
              </a:ext>
            </a:extLst>
          </p:cNvPr>
          <p:cNvSpPr/>
          <p:nvPr/>
        </p:nvSpPr>
        <p:spPr>
          <a:xfrm>
            <a:off x="5237136" y="3099661"/>
            <a:ext cx="1717728" cy="658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Webapp</a:t>
            </a:r>
          </a:p>
        </p:txBody>
      </p:sp>
      <p:sp>
        <p:nvSpPr>
          <p:cNvPr id="5" name="TextBox 10">
            <a:extLst>
              <a:ext uri="{FF2B5EF4-FFF2-40B4-BE49-F238E27FC236}">
                <a16:creationId xmlns:a16="http://schemas.microsoft.com/office/drawing/2014/main" id="{0D3158EA-7D17-D8F7-CA32-9401FF099A5D}"/>
              </a:ext>
            </a:extLst>
          </p:cNvPr>
          <p:cNvSpPr txBox="1"/>
          <p:nvPr/>
        </p:nvSpPr>
        <p:spPr>
          <a:xfrm>
            <a:off x="5114439" y="387457"/>
            <a:ext cx="22989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Class Diagram</a:t>
            </a:r>
          </a:p>
        </p:txBody>
      </p:sp>
      <p:cxnSp>
        <p:nvCxnSpPr>
          <p:cNvPr id="6" name="Connector: Elbow 5">
            <a:extLst>
              <a:ext uri="{FF2B5EF4-FFF2-40B4-BE49-F238E27FC236}">
                <a16:creationId xmlns:a16="http://schemas.microsoft.com/office/drawing/2014/main" id="{964EBF86-0177-2B89-E3B8-BDCCD461274D}"/>
              </a:ext>
            </a:extLst>
          </p:cNvPr>
          <p:cNvCxnSpPr/>
          <p:nvPr/>
        </p:nvCxnSpPr>
        <p:spPr>
          <a:xfrm>
            <a:off x="3799183" y="1855437"/>
            <a:ext cx="1469754" cy="1450382"/>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D665DCBB-6849-CCB5-F7B3-117E8684DBC1}"/>
              </a:ext>
            </a:extLst>
          </p:cNvPr>
          <p:cNvCxnSpPr/>
          <p:nvPr/>
        </p:nvCxnSpPr>
        <p:spPr>
          <a:xfrm flipH="1">
            <a:off x="4113830" y="3561058"/>
            <a:ext cx="1126211" cy="180555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2D5A13C9-00A0-C501-F70E-0DF9E63A9469}"/>
              </a:ext>
            </a:extLst>
          </p:cNvPr>
          <p:cNvCxnSpPr>
            <a:cxnSpLocks/>
          </p:cNvCxnSpPr>
          <p:nvPr/>
        </p:nvCxnSpPr>
        <p:spPr>
          <a:xfrm flipH="1">
            <a:off x="6941462" y="1642335"/>
            <a:ext cx="1307024" cy="181201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CAE96AD-9328-6249-C8F5-E833A3A6EE6C}"/>
              </a:ext>
            </a:extLst>
          </p:cNvPr>
          <p:cNvCxnSpPr/>
          <p:nvPr/>
        </p:nvCxnSpPr>
        <p:spPr>
          <a:xfrm flipH="1">
            <a:off x="9041807" y="2050781"/>
            <a:ext cx="15498" cy="15278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1" name="Table 10">
            <a:extLst>
              <a:ext uri="{FF2B5EF4-FFF2-40B4-BE49-F238E27FC236}">
                <a16:creationId xmlns:a16="http://schemas.microsoft.com/office/drawing/2014/main" id="{CF484FF5-2BC2-36EF-0583-E36CA06673F8}"/>
              </a:ext>
            </a:extLst>
          </p:cNvPr>
          <p:cNvGraphicFramePr>
            <a:graphicFrameLocks noGrp="1"/>
          </p:cNvGraphicFramePr>
          <p:nvPr>
            <p:extLst>
              <p:ext uri="{D42A27DB-BD31-4B8C-83A1-F6EECF244321}">
                <p14:modId xmlns:p14="http://schemas.microsoft.com/office/powerpoint/2010/main" val="2753236908"/>
              </p:ext>
            </p:extLst>
          </p:nvPr>
        </p:nvGraphicFramePr>
        <p:xfrm>
          <a:off x="1865947" y="1094334"/>
          <a:ext cx="1876425" cy="1463040"/>
        </p:xfrm>
        <a:graphic>
          <a:graphicData uri="http://schemas.openxmlformats.org/drawingml/2006/table">
            <a:tbl>
              <a:tblPr bandRow="1">
                <a:tableStyleId>{5C22544A-7EE6-4342-B048-85BDC9FD1C3A}</a:tableStyleId>
              </a:tblPr>
              <a:tblGrid>
                <a:gridCol w="1876425">
                  <a:extLst>
                    <a:ext uri="{9D8B030D-6E8A-4147-A177-3AD203B41FA5}">
                      <a16:colId xmlns:a16="http://schemas.microsoft.com/office/drawing/2014/main" val="2105331159"/>
                    </a:ext>
                  </a:extLst>
                </a:gridCol>
              </a:tblGrid>
              <a:tr h="333375">
                <a:tc>
                  <a:txBody>
                    <a:bodyPr/>
                    <a:lstStyle/>
                    <a:p>
                      <a:pPr fontAlgn="base"/>
                      <a:r>
                        <a:rPr lang="en-US" sz="1800" b="1">
                          <a:solidFill>
                            <a:srgbClr val="FFFFFF"/>
                          </a:solidFill>
                          <a:effectLst/>
                          <a:highlight>
                            <a:srgbClr val="156082"/>
                          </a:highlight>
                          <a:latin typeface="Aptos" panose="020B0004020202020204" pitchFamily="34" charset="0"/>
                        </a:rPr>
                        <a:t>User</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403670687"/>
                  </a:ext>
                </a:extLst>
              </a:tr>
              <a:tr h="333375">
                <a:tc>
                  <a:txBody>
                    <a:bodyPr/>
                    <a:lstStyle/>
                    <a:p>
                      <a:pPr fontAlgn="base"/>
                      <a:r>
                        <a:rPr lang="en-US" sz="1800">
                          <a:effectLst/>
                          <a:highlight>
                            <a:srgbClr val="CCD2D8"/>
                          </a:highlight>
                          <a:latin typeface="Aptos" panose="020B0004020202020204" pitchFamily="34" charset="0"/>
                        </a:rPr>
                        <a:t>User ID (int)</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740092480"/>
                  </a:ext>
                </a:extLst>
              </a:tr>
              <a:tr h="333375">
                <a:tc>
                  <a:txBody>
                    <a:bodyPr/>
                    <a:lstStyle/>
                    <a:p>
                      <a:pPr fontAlgn="base"/>
                      <a:r>
                        <a:rPr lang="en-US" sz="1800">
                          <a:effectLst/>
                          <a:highlight>
                            <a:srgbClr val="E7EAED"/>
                          </a:highlight>
                          <a:latin typeface="Aptos" panose="020B0004020202020204" pitchFamily="34" charset="0"/>
                        </a:rPr>
                        <a:t>Email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849385042"/>
                  </a:ext>
                </a:extLst>
              </a:tr>
              <a:tr h="333375">
                <a:tc>
                  <a:txBody>
                    <a:bodyPr/>
                    <a:lstStyle/>
                    <a:p>
                      <a:pPr fontAlgn="base"/>
                      <a:r>
                        <a:rPr lang="en-US" sz="1800">
                          <a:effectLst/>
                          <a:highlight>
                            <a:srgbClr val="CCD2D8"/>
                          </a:highlight>
                          <a:latin typeface="Aptos" panose="020B0004020202020204" pitchFamily="34" charset="0"/>
                        </a:rPr>
                        <a:t>Password(String)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031413982"/>
                  </a:ext>
                </a:extLst>
              </a:tr>
            </a:tbl>
          </a:graphicData>
        </a:graphic>
      </p:graphicFrame>
      <p:graphicFrame>
        <p:nvGraphicFramePr>
          <p:cNvPr id="13" name="Table 12">
            <a:extLst>
              <a:ext uri="{FF2B5EF4-FFF2-40B4-BE49-F238E27FC236}">
                <a16:creationId xmlns:a16="http://schemas.microsoft.com/office/drawing/2014/main" id="{AB658EB9-87A7-AE38-BE3C-964D814DAF25}"/>
              </a:ext>
            </a:extLst>
          </p:cNvPr>
          <p:cNvGraphicFramePr>
            <a:graphicFrameLocks noGrp="1"/>
          </p:cNvGraphicFramePr>
          <p:nvPr>
            <p:extLst>
              <p:ext uri="{D42A27DB-BD31-4B8C-83A1-F6EECF244321}">
                <p14:modId xmlns:p14="http://schemas.microsoft.com/office/powerpoint/2010/main" val="1392920167"/>
              </p:ext>
            </p:extLst>
          </p:nvPr>
        </p:nvGraphicFramePr>
        <p:xfrm>
          <a:off x="1863090" y="3971628"/>
          <a:ext cx="2247900" cy="2206752"/>
        </p:xfrm>
        <a:graphic>
          <a:graphicData uri="http://schemas.openxmlformats.org/drawingml/2006/table">
            <a:tbl>
              <a:tblPr bandRow="1">
                <a:tableStyleId>{5C22544A-7EE6-4342-B048-85BDC9FD1C3A}</a:tableStyleId>
              </a:tblPr>
              <a:tblGrid>
                <a:gridCol w="2247900">
                  <a:extLst>
                    <a:ext uri="{9D8B030D-6E8A-4147-A177-3AD203B41FA5}">
                      <a16:colId xmlns:a16="http://schemas.microsoft.com/office/drawing/2014/main" val="1507650141"/>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Database</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501262239"/>
                  </a:ext>
                </a:extLst>
              </a:tr>
              <a:tr h="361950">
                <a:tc>
                  <a:txBody>
                    <a:bodyPr/>
                    <a:lstStyle/>
                    <a:p>
                      <a:pPr fontAlgn="base"/>
                      <a:r>
                        <a:rPr lang="en-US" sz="1800">
                          <a:effectLst/>
                          <a:highlight>
                            <a:srgbClr val="CCD2D8"/>
                          </a:highlight>
                          <a:latin typeface="Aptos" panose="020B0004020202020204" pitchFamily="34" charset="0"/>
                        </a:rPr>
                        <a:t>Name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31494931"/>
                  </a:ext>
                </a:extLst>
              </a:tr>
              <a:tr h="361950">
                <a:tc>
                  <a:txBody>
                    <a:bodyPr/>
                    <a:lstStyle/>
                    <a:p>
                      <a:pPr fontAlgn="base"/>
                      <a:r>
                        <a:rPr lang="en-US" sz="1800">
                          <a:effectLst/>
                          <a:highlight>
                            <a:srgbClr val="E7EAED"/>
                          </a:highlight>
                          <a:latin typeface="Aptos" panose="020B0004020202020204" pitchFamily="34" charset="0"/>
                        </a:rPr>
                        <a:t>Album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66937619"/>
                  </a:ext>
                </a:extLst>
              </a:tr>
              <a:tr h="361950">
                <a:tc>
                  <a:txBody>
                    <a:bodyPr/>
                    <a:lstStyle/>
                    <a:p>
                      <a:pPr fontAlgn="base"/>
                      <a:r>
                        <a:rPr lang="en-US" sz="1800">
                          <a:effectLst/>
                          <a:highlight>
                            <a:srgbClr val="CCD2D8"/>
                          </a:highlight>
                          <a:latin typeface="Aptos" panose="020B0004020202020204" pitchFamily="34" charset="0"/>
                        </a:rPr>
                        <a:t>Artist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679478847"/>
                  </a:ext>
                </a:extLst>
              </a:tr>
              <a:tr h="361950">
                <a:tc>
                  <a:txBody>
                    <a:bodyPr/>
                    <a:lstStyle/>
                    <a:p>
                      <a:pPr fontAlgn="base"/>
                      <a:r>
                        <a:rPr lang="en-US" sz="1800">
                          <a:effectLst/>
                          <a:highlight>
                            <a:srgbClr val="E7EAED"/>
                          </a:highlight>
                          <a:latin typeface="Aptos" panose="020B0004020202020204" pitchFamily="34" charset="0"/>
                        </a:rPr>
                        <a:t>Id (int)</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786240341"/>
                  </a:ext>
                </a:extLst>
              </a:tr>
              <a:tr h="361950">
                <a:tc>
                  <a:txBody>
                    <a:bodyPr/>
                    <a:lstStyle/>
                    <a:p>
                      <a:pPr fontAlgn="base"/>
                      <a:r>
                        <a:rPr lang="en-US" sz="1800">
                          <a:effectLst/>
                          <a:highlight>
                            <a:srgbClr val="CCD2D8"/>
                          </a:highlight>
                          <a:latin typeface="Aptos" panose="020B0004020202020204" pitchFamily="34" charset="0"/>
                        </a:rPr>
                        <a:t>Mood(Sting)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553005290"/>
                  </a:ext>
                </a:extLst>
              </a:tr>
            </a:tbl>
          </a:graphicData>
        </a:graphic>
      </p:graphicFrame>
      <p:graphicFrame>
        <p:nvGraphicFramePr>
          <p:cNvPr id="15" name="Table 14">
            <a:extLst>
              <a:ext uri="{FF2B5EF4-FFF2-40B4-BE49-F238E27FC236}">
                <a16:creationId xmlns:a16="http://schemas.microsoft.com/office/drawing/2014/main" id="{3C954CD7-07AB-4488-0193-EB2C2FD8B958}"/>
              </a:ext>
            </a:extLst>
          </p:cNvPr>
          <p:cNvGraphicFramePr>
            <a:graphicFrameLocks noGrp="1"/>
          </p:cNvGraphicFramePr>
          <p:nvPr>
            <p:extLst>
              <p:ext uri="{D42A27DB-BD31-4B8C-83A1-F6EECF244321}">
                <p14:modId xmlns:p14="http://schemas.microsoft.com/office/powerpoint/2010/main" val="1078551797"/>
              </p:ext>
            </p:extLst>
          </p:nvPr>
        </p:nvGraphicFramePr>
        <p:xfrm>
          <a:off x="8346186" y="1265022"/>
          <a:ext cx="1485900" cy="731520"/>
        </p:xfrm>
        <a:graphic>
          <a:graphicData uri="http://schemas.openxmlformats.org/drawingml/2006/table">
            <a:tbl>
              <a:tblPr bandRow="1">
                <a:tableStyleId>{5C22544A-7EE6-4342-B048-85BDC9FD1C3A}</a:tableStyleId>
              </a:tblPr>
              <a:tblGrid>
                <a:gridCol w="1485900">
                  <a:extLst>
                    <a:ext uri="{9D8B030D-6E8A-4147-A177-3AD203B41FA5}">
                      <a16:colId xmlns:a16="http://schemas.microsoft.com/office/drawing/2014/main" val="826037261"/>
                    </a:ext>
                  </a:extLst>
                </a:gridCol>
              </a:tblGrid>
              <a:tr h="361950">
                <a:tc>
                  <a:txBody>
                    <a:bodyPr/>
                    <a:lstStyle/>
                    <a:p>
                      <a:pPr fontAlgn="base"/>
                      <a:r>
                        <a:rPr lang="en-US" sz="1800" b="1">
                          <a:solidFill>
                            <a:srgbClr val="FFFFFF"/>
                          </a:solidFill>
                          <a:effectLst/>
                          <a:highlight>
                            <a:srgbClr val="156082"/>
                          </a:highlight>
                          <a:latin typeface="Aptos" panose="020B0004020202020204" pitchFamily="34" charset="0"/>
                        </a:rPr>
                        <a:t>API call</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947822988"/>
                  </a:ext>
                </a:extLst>
              </a:tr>
              <a:tr h="361950">
                <a:tc>
                  <a:txBody>
                    <a:bodyPr/>
                    <a:lstStyle/>
                    <a:p>
                      <a:pPr fontAlgn="base"/>
                      <a:r>
                        <a:rPr lang="en-US" sz="1800">
                          <a:effectLst/>
                          <a:highlight>
                            <a:srgbClr val="CCD2D8"/>
                          </a:highlight>
                          <a:latin typeface="Aptos" panose="020B0004020202020204" pitchFamily="34" charset="0"/>
                        </a:rPr>
                        <a:t>URI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732881130"/>
                  </a:ext>
                </a:extLst>
              </a:tr>
            </a:tbl>
          </a:graphicData>
        </a:graphic>
      </p:graphicFrame>
      <p:graphicFrame>
        <p:nvGraphicFramePr>
          <p:cNvPr id="17" name="Table 16">
            <a:extLst>
              <a:ext uri="{FF2B5EF4-FFF2-40B4-BE49-F238E27FC236}">
                <a16:creationId xmlns:a16="http://schemas.microsoft.com/office/drawing/2014/main" id="{900F859D-DCD7-D647-8E5B-4B4A31B6ECE8}"/>
              </a:ext>
            </a:extLst>
          </p:cNvPr>
          <p:cNvGraphicFramePr>
            <a:graphicFrameLocks noGrp="1"/>
          </p:cNvGraphicFramePr>
          <p:nvPr>
            <p:extLst>
              <p:ext uri="{D42A27DB-BD31-4B8C-83A1-F6EECF244321}">
                <p14:modId xmlns:p14="http://schemas.microsoft.com/office/powerpoint/2010/main" val="4038772035"/>
              </p:ext>
            </p:extLst>
          </p:nvPr>
        </p:nvGraphicFramePr>
        <p:xfrm>
          <a:off x="8000047" y="3674364"/>
          <a:ext cx="2105025" cy="1018032"/>
        </p:xfrm>
        <a:graphic>
          <a:graphicData uri="http://schemas.openxmlformats.org/drawingml/2006/table">
            <a:tbl>
              <a:tblPr bandRow="1">
                <a:tableStyleId>{5C22544A-7EE6-4342-B048-85BDC9FD1C3A}</a:tableStyleId>
              </a:tblPr>
              <a:tblGrid>
                <a:gridCol w="2105025">
                  <a:extLst>
                    <a:ext uri="{9D8B030D-6E8A-4147-A177-3AD203B41FA5}">
                      <a16:colId xmlns:a16="http://schemas.microsoft.com/office/drawing/2014/main" val="1543818177"/>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ML Algorithm</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948472238"/>
                  </a:ext>
                </a:extLst>
              </a:tr>
              <a:tr h="361950">
                <a:tc>
                  <a:txBody>
                    <a:bodyPr/>
                    <a:lstStyle/>
                    <a:p>
                      <a:pPr fontAlgn="base"/>
                      <a:r>
                        <a:rPr lang="en-US" sz="1800">
                          <a:effectLst/>
                          <a:highlight>
                            <a:srgbClr val="CCD2D8"/>
                          </a:highlight>
                          <a:latin typeface="Aptos" panose="020B0004020202020204" pitchFamily="34" charset="0"/>
                        </a:rPr>
                        <a:t>Mood Analyzer(String)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577948407"/>
                  </a:ext>
                </a:extLst>
              </a:tr>
            </a:tbl>
          </a:graphicData>
        </a:graphic>
      </p:graphicFrame>
      <p:pic>
        <p:nvPicPr>
          <p:cNvPr id="10" name="Picture 9">
            <a:extLst>
              <a:ext uri="{FF2B5EF4-FFF2-40B4-BE49-F238E27FC236}">
                <a16:creationId xmlns:a16="http://schemas.microsoft.com/office/drawing/2014/main" id="{05B93FD4-86FC-B3F4-0145-BAF8E650D866}"/>
              </a:ext>
            </a:extLst>
          </p:cNvPr>
          <p:cNvPicPr>
            <a:picLocks noChangeAspect="1"/>
          </p:cNvPicPr>
          <p:nvPr/>
        </p:nvPicPr>
        <p:blipFill>
          <a:blip r:embed="rId2"/>
          <a:stretch>
            <a:fillRect/>
          </a:stretch>
        </p:blipFill>
        <p:spPr>
          <a:xfrm>
            <a:off x="11582400" y="5741011"/>
            <a:ext cx="609600" cy="609600"/>
          </a:xfrm>
          <a:prstGeom prst="rect">
            <a:avLst/>
          </a:prstGeom>
        </p:spPr>
      </p:pic>
      <p:sp>
        <p:nvSpPr>
          <p:cNvPr id="2" name="TextBox 1">
            <a:extLst>
              <a:ext uri="{FF2B5EF4-FFF2-40B4-BE49-F238E27FC236}">
                <a16:creationId xmlns:a16="http://schemas.microsoft.com/office/drawing/2014/main" id="{44D1D6C7-ABFA-4504-FAA8-8FD9CF11BE43}"/>
              </a:ext>
            </a:extLst>
          </p:cNvPr>
          <p:cNvSpPr txBox="1"/>
          <p:nvPr/>
        </p:nvSpPr>
        <p:spPr>
          <a:xfrm>
            <a:off x="11358770" y="6447183"/>
            <a:ext cx="49861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D0D0D"/>
                </a:solidFill>
                <a:latin typeface="Tw Cen MT Condensed"/>
              </a:rPr>
              <a:t>31</a:t>
            </a:r>
            <a:endParaRPr lang="en-US"/>
          </a:p>
        </p:txBody>
      </p:sp>
    </p:spTree>
    <p:extLst>
      <p:ext uri="{BB962C8B-B14F-4D97-AF65-F5344CB8AC3E}">
        <p14:creationId xmlns:p14="http://schemas.microsoft.com/office/powerpoint/2010/main" val="2056784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2 RECAP</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a:xfrm>
            <a:off x="6942358" y="380534"/>
            <a:ext cx="4195763" cy="2674937"/>
          </a:xfrm>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32</a:t>
            </a:fld>
            <a:endParaRPr lang="en-US"/>
          </a:p>
        </p:txBody>
      </p:sp>
      <p:pic>
        <p:nvPicPr>
          <p:cNvPr id="2" name="Picture 1">
            <a:extLst>
              <a:ext uri="{FF2B5EF4-FFF2-40B4-BE49-F238E27FC236}">
                <a16:creationId xmlns:a16="http://schemas.microsoft.com/office/drawing/2014/main" id="{B1A74F81-C238-5C49-E023-8F4EE7B9C77A}"/>
              </a:ext>
            </a:extLst>
          </p:cNvPr>
          <p:cNvPicPr>
            <a:picLocks noChangeAspect="1"/>
          </p:cNvPicPr>
          <p:nvPr/>
        </p:nvPicPr>
        <p:blipFill>
          <a:blip r:embed="rId3"/>
          <a:stretch>
            <a:fillRect/>
          </a:stretch>
        </p:blipFill>
        <p:spPr>
          <a:xfrm>
            <a:off x="6942044" y="3429001"/>
            <a:ext cx="4202205" cy="2700617"/>
          </a:xfrm>
          <a:prstGeom prst="rect">
            <a:avLst/>
          </a:prstGeom>
        </p:spPr>
      </p:pic>
    </p:spTree>
    <p:extLst>
      <p:ext uri="{BB962C8B-B14F-4D97-AF65-F5344CB8AC3E}">
        <p14:creationId xmlns:p14="http://schemas.microsoft.com/office/powerpoint/2010/main" val="851518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p:txBody>
          <a:bodyPr/>
          <a:lstStyle/>
          <a:p>
            <a:fld id="{C01389E6-C847-4AD0-B56D-D205B2EAB1EE}" type="slidenum">
              <a:rPr lang="en-US" smtClean="0"/>
              <a:t>33</a:t>
            </a:fld>
            <a:endParaRPr lang="en-US"/>
          </a:p>
        </p:txBody>
      </p:sp>
      <p:sp>
        <p:nvSpPr>
          <p:cNvPr id="14" name="Footer Placeholder 4">
            <a:extLst>
              <a:ext uri="{FF2B5EF4-FFF2-40B4-BE49-F238E27FC236}">
                <a16:creationId xmlns:a16="http://schemas.microsoft.com/office/drawing/2014/main" id="{ED7F9D91-9F44-C24B-0D7C-E7C64B41F1AF}"/>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graphicFrame>
        <p:nvGraphicFramePr>
          <p:cNvPr id="35" name="Table 34">
            <a:extLst>
              <a:ext uri="{FF2B5EF4-FFF2-40B4-BE49-F238E27FC236}">
                <a16:creationId xmlns:a16="http://schemas.microsoft.com/office/drawing/2014/main" id="{8D344C1D-09DF-A1BF-5595-4CB6C91AE842}"/>
              </a:ext>
            </a:extLst>
          </p:cNvPr>
          <p:cNvGraphicFramePr>
            <a:graphicFrameLocks noGrp="1"/>
          </p:cNvGraphicFramePr>
          <p:nvPr>
            <p:extLst>
              <p:ext uri="{D42A27DB-BD31-4B8C-83A1-F6EECF244321}">
                <p14:modId xmlns:p14="http://schemas.microsoft.com/office/powerpoint/2010/main" val="2795824383"/>
              </p:ext>
            </p:extLst>
          </p:nvPr>
        </p:nvGraphicFramePr>
        <p:xfrm>
          <a:off x="742950" y="102770"/>
          <a:ext cx="10706095" cy="6191250"/>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469160423"/>
                    </a:ext>
                  </a:extLst>
                </a:gridCol>
                <a:gridCol w="888999">
                  <a:extLst>
                    <a:ext uri="{9D8B030D-6E8A-4147-A177-3AD203B41FA5}">
                      <a16:colId xmlns:a16="http://schemas.microsoft.com/office/drawing/2014/main" val="1840204141"/>
                    </a:ext>
                  </a:extLst>
                </a:gridCol>
                <a:gridCol w="7416798">
                  <a:extLst>
                    <a:ext uri="{9D8B030D-6E8A-4147-A177-3AD203B41FA5}">
                      <a16:colId xmlns:a16="http://schemas.microsoft.com/office/drawing/2014/main" val="439111342"/>
                    </a:ext>
                  </a:extLst>
                </a:gridCol>
                <a:gridCol w="733010">
                  <a:extLst>
                    <a:ext uri="{9D8B030D-6E8A-4147-A177-3AD203B41FA5}">
                      <a16:colId xmlns:a16="http://schemas.microsoft.com/office/drawing/2014/main" val="1690239381"/>
                    </a:ext>
                  </a:extLst>
                </a:gridCol>
                <a:gridCol w="841788">
                  <a:extLst>
                    <a:ext uri="{9D8B030D-6E8A-4147-A177-3AD203B41FA5}">
                      <a16:colId xmlns:a16="http://schemas.microsoft.com/office/drawing/2014/main" val="3706125911"/>
                    </a:ext>
                  </a:extLst>
                </a:gridCol>
              </a:tblGrid>
              <a:tr h="238125">
                <a:tc>
                  <a:txBody>
                    <a:bodyPr/>
                    <a:lstStyle/>
                    <a:p>
                      <a:pPr algn="ctr" fontAlgn="ctr"/>
                      <a:r>
                        <a:rPr lang="en-US" sz="1400" b="1" i="0" u="none" strike="noStrike">
                          <a:solidFill>
                            <a:srgbClr val="000000"/>
                          </a:solidFill>
                          <a:effectLst/>
                          <a:highlight>
                            <a:srgbClr val="C0E6F5"/>
                          </a:highlight>
                          <a:latin typeface="Calibri"/>
                        </a:rPr>
                        <a:t>MS_4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receive personalized music recommendations based on my current mood.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033861229"/>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The system should retrieve a list of songs associated with the predicted mood from a CSV file. Songs should be relevant and appropriate for the predicted mood.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8436301"/>
                  </a:ext>
                </a:extLst>
              </a:tr>
              <a:tr h="476250">
                <a:tc>
                  <a:txBody>
                    <a:bodyPr/>
                    <a:lstStyle/>
                    <a:p>
                      <a:pPr algn="ctr" fontAlgn="ctr"/>
                      <a:r>
                        <a:rPr lang="en-US" sz="1400" b="1" i="0" u="none" strike="noStrike">
                          <a:solidFill>
                            <a:srgbClr val="000000"/>
                          </a:solidFill>
                          <a:effectLst/>
                          <a:highlight>
                            <a:srgbClr val="C0E6F5"/>
                          </a:highlight>
                          <a:latin typeface="Calibri"/>
                        </a:rPr>
                        <a:t>MS_9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explore different moods and receive recommendations tailored to each mood.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188068511"/>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the option to select different moods and receive corresponding song recommendations. Each mood selection should provide a unique set of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5880140"/>
                  </a:ext>
                </a:extLst>
              </a:tr>
              <a:tr h="238125">
                <a:tc>
                  <a:txBody>
                    <a:bodyPr/>
                    <a:lstStyle/>
                    <a:p>
                      <a:pPr algn="ctr" fontAlgn="ctr"/>
                      <a:r>
                        <a:rPr lang="en-US" sz="1400" b="1" i="0" u="none" strike="noStrike">
                          <a:solidFill>
                            <a:srgbClr val="000000"/>
                          </a:solidFill>
                          <a:effectLst/>
                          <a:highlight>
                            <a:srgbClr val="C0E6F5"/>
                          </a:highlight>
                          <a:latin typeface="Calibri"/>
                        </a:rPr>
                        <a:t>MS_13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view and edit my profile information.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150744542"/>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can view and update their profile information (e.g., name, email, profile picture).Profile editing should be straightforward and secure.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664146"/>
                  </a:ext>
                </a:extLst>
              </a:tr>
              <a:tr h="476250">
                <a:tc>
                  <a:txBody>
                    <a:bodyPr/>
                    <a:lstStyle/>
                    <a:p>
                      <a:pPr algn="ctr" fontAlgn="ctr"/>
                      <a:r>
                        <a:rPr lang="en-US" sz="1400" b="1" i="0" u="none" strike="noStrike">
                          <a:solidFill>
                            <a:srgbClr val="000000"/>
                          </a:solidFill>
                          <a:effectLst/>
                          <a:highlight>
                            <a:srgbClr val="C0E6F5"/>
                          </a:highlight>
                          <a:latin typeface="Calibri"/>
                        </a:rPr>
                        <a:t>MS_14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sign up for an account to access personalized features and settings.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729783053"/>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can create a new account by providing necessary information (e.g., email, password).Account creation should include email verification for security purposes.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2640247"/>
                  </a:ext>
                </a:extLst>
              </a:tr>
              <a:tr h="476250">
                <a:tc>
                  <a:txBody>
                    <a:bodyPr/>
                    <a:lstStyle/>
                    <a:p>
                      <a:pPr algn="ctr" fontAlgn="ctr"/>
                      <a:r>
                        <a:rPr lang="en-US" sz="1400" b="1" i="0" u="none" strike="noStrike">
                          <a:solidFill>
                            <a:srgbClr val="000000"/>
                          </a:solidFill>
                          <a:effectLst/>
                          <a:highlight>
                            <a:srgbClr val="C0E6F5"/>
                          </a:highlight>
                          <a:latin typeface="Calibri"/>
                        </a:rPr>
                        <a:t>MS_18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provide a diverse range of song recommendations for each mood, including different genres and styles based on the popularity of the song.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4048528843"/>
                  </a:ext>
                </a:extLst>
              </a:tr>
              <a:tr h="714375">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Recommended songs should cover a variety of genres and musical preferences. Users should have options to explore different music styles within each mood category with the recommndation based on popularity.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4316535"/>
                  </a:ext>
                </a:extLst>
              </a:tr>
              <a:tr h="476250">
                <a:tc>
                  <a:txBody>
                    <a:bodyPr/>
                    <a:lstStyle/>
                    <a:p>
                      <a:pPr algn="ctr" fontAlgn="ctr"/>
                      <a:r>
                        <a:rPr lang="en-US" sz="1400" b="1" i="0" u="none" strike="noStrike">
                          <a:solidFill>
                            <a:srgbClr val="000000"/>
                          </a:solidFill>
                          <a:effectLst/>
                          <a:highlight>
                            <a:srgbClr val="C0E6F5"/>
                          </a:highlight>
                          <a:latin typeface="Calibri"/>
                        </a:rPr>
                        <a:t>MS_19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be secure and protect my privacy when uploading pictures or interacting with the site.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257057094"/>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The application should use HTTPS to encrypt data transmission. User data should be stored securely and not shared with third parties without consent.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2E2BF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8628490"/>
                  </a:ext>
                </a:extLst>
              </a:tr>
              <a:tr h="238125">
                <a:tc>
                  <a:txBody>
                    <a:bodyPr/>
                    <a:lstStyle/>
                    <a:p>
                      <a:pPr algn="ctr" fontAlgn="ctr"/>
                      <a:r>
                        <a:rPr lang="en-US" sz="1400" b="1" i="0" u="none" strike="noStrike">
                          <a:solidFill>
                            <a:srgbClr val="000000"/>
                          </a:solidFill>
                          <a:effectLst/>
                          <a:highlight>
                            <a:srgbClr val="C0E6F5"/>
                          </a:highlight>
                          <a:latin typeface="Calibri"/>
                        </a:rPr>
                        <a:t>MS_26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view my current mood status without any song recommendations.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2E2BF0"/>
                          </a:solidFill>
                          <a:effectLst/>
                          <a:highlight>
                            <a:srgbClr val="C0E6F5"/>
                          </a:highlight>
                          <a:latin typeface="Calibri"/>
                        </a:rPr>
                        <a:t>Sprint-2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560649829"/>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Calibri"/>
                        </a:rPr>
                        <a:t>Criteria, Users can navigate to a separate page or section to view their current mood status. The mood status should be displayed visually (e.g., emoticons) along with a text description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292676"/>
                  </a:ext>
                </a:extLst>
              </a:tr>
            </a:tbl>
          </a:graphicData>
        </a:graphic>
      </p:graphicFrame>
      <p:pic>
        <p:nvPicPr>
          <p:cNvPr id="2" name="Picture 1">
            <a:extLst>
              <a:ext uri="{FF2B5EF4-FFF2-40B4-BE49-F238E27FC236}">
                <a16:creationId xmlns:a16="http://schemas.microsoft.com/office/drawing/2014/main" id="{977450C1-B2B5-8998-C70E-F541B8D785F1}"/>
              </a:ext>
            </a:extLst>
          </p:cNvPr>
          <p:cNvPicPr>
            <a:picLocks noChangeAspect="1"/>
          </p:cNvPicPr>
          <p:nvPr/>
        </p:nvPicPr>
        <p:blipFill>
          <a:blip r:embed="rId2"/>
          <a:stretch>
            <a:fillRect/>
          </a:stretch>
        </p:blipFill>
        <p:spPr>
          <a:xfrm>
            <a:off x="11506200" y="5684420"/>
            <a:ext cx="609600" cy="609600"/>
          </a:xfrm>
          <a:prstGeom prst="rect">
            <a:avLst/>
          </a:prstGeom>
        </p:spPr>
      </p:pic>
    </p:spTree>
    <p:extLst>
      <p:ext uri="{BB962C8B-B14F-4D97-AF65-F5344CB8AC3E}">
        <p14:creationId xmlns:p14="http://schemas.microsoft.com/office/powerpoint/2010/main" val="4243984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B93B1D-8030-C400-6914-4840C91B50A1}"/>
              </a:ext>
            </a:extLst>
          </p:cNvPr>
          <p:cNvSpPr>
            <a:spLocks noGrp="1"/>
          </p:cNvSpPr>
          <p:nvPr>
            <p:ph type="ftr" sz="quarter" idx="11"/>
          </p:nvPr>
        </p:nvSpPr>
        <p:spPr/>
        <p:txBody>
          <a:bodyPr/>
          <a:lstStyle/>
          <a:p>
            <a:r>
              <a:rPr lang="en-US"/>
              <a:t>MOODSHPHERE</a:t>
            </a:r>
          </a:p>
        </p:txBody>
      </p:sp>
      <p:sp>
        <p:nvSpPr>
          <p:cNvPr id="11" name="Slide Number Placeholder 10">
            <a:extLst>
              <a:ext uri="{FF2B5EF4-FFF2-40B4-BE49-F238E27FC236}">
                <a16:creationId xmlns:a16="http://schemas.microsoft.com/office/drawing/2014/main" id="{903749BD-40BD-EFF9-9A6E-43F4FE72A295}"/>
              </a:ext>
            </a:extLst>
          </p:cNvPr>
          <p:cNvSpPr>
            <a:spLocks noGrp="1"/>
          </p:cNvSpPr>
          <p:nvPr>
            <p:ph type="sldNum" sz="quarter" idx="12"/>
          </p:nvPr>
        </p:nvSpPr>
        <p:spPr/>
        <p:txBody>
          <a:bodyPr/>
          <a:lstStyle/>
          <a:p>
            <a:fld id="{C01389E6-C847-4AD0-B56D-D205B2EAB1EE}" type="slidenum">
              <a:rPr lang="en-US" smtClean="0"/>
              <a:t>34</a:t>
            </a:fld>
            <a:endParaRPr lang="en-US"/>
          </a:p>
        </p:txBody>
      </p:sp>
      <p:pic>
        <p:nvPicPr>
          <p:cNvPr id="14" name="Picture 13" descr="A screenshot of a diagram&#10;&#10;Description automatically generated">
            <a:extLst>
              <a:ext uri="{FF2B5EF4-FFF2-40B4-BE49-F238E27FC236}">
                <a16:creationId xmlns:a16="http://schemas.microsoft.com/office/drawing/2014/main" id="{4FD52D10-83DE-CFFB-5190-A67B3575A373}"/>
              </a:ext>
            </a:extLst>
          </p:cNvPr>
          <p:cNvPicPr>
            <a:picLocks noChangeAspect="1"/>
          </p:cNvPicPr>
          <p:nvPr/>
        </p:nvPicPr>
        <p:blipFill rotWithShape="1">
          <a:blip r:embed="rId2"/>
          <a:srcRect r="126" b="-12366"/>
          <a:stretch/>
        </p:blipFill>
        <p:spPr>
          <a:xfrm>
            <a:off x="141258" y="105494"/>
            <a:ext cx="11377535" cy="6158759"/>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11EA5D42-8BE2-7873-5850-350D6A2E9E62}"/>
              </a:ext>
            </a:extLst>
          </p:cNvPr>
          <p:cNvPicPr>
            <a:picLocks noChangeAspect="1"/>
          </p:cNvPicPr>
          <p:nvPr/>
        </p:nvPicPr>
        <p:blipFill>
          <a:blip r:embed="rId3"/>
          <a:stretch>
            <a:fillRect/>
          </a:stretch>
        </p:blipFill>
        <p:spPr>
          <a:xfrm>
            <a:off x="-131283" y="1720521"/>
            <a:ext cx="3971925" cy="771525"/>
          </a:xfrm>
          <a:prstGeom prst="rect">
            <a:avLst/>
          </a:prstGeom>
        </p:spPr>
      </p:pic>
      <p:pic>
        <p:nvPicPr>
          <p:cNvPr id="2" name="Picture 1">
            <a:extLst>
              <a:ext uri="{FF2B5EF4-FFF2-40B4-BE49-F238E27FC236}">
                <a16:creationId xmlns:a16="http://schemas.microsoft.com/office/drawing/2014/main" id="{1C7FAB11-B426-A6DF-749E-85C72B365A48}"/>
              </a:ext>
            </a:extLst>
          </p:cNvPr>
          <p:cNvPicPr>
            <a:picLocks noChangeAspect="1"/>
          </p:cNvPicPr>
          <p:nvPr/>
        </p:nvPicPr>
        <p:blipFill>
          <a:blip r:embed="rId4"/>
          <a:stretch>
            <a:fillRect/>
          </a:stretch>
        </p:blipFill>
        <p:spPr>
          <a:xfrm>
            <a:off x="11518793" y="5654653"/>
            <a:ext cx="609600" cy="609600"/>
          </a:xfrm>
          <a:prstGeom prst="rect">
            <a:avLst/>
          </a:prstGeom>
        </p:spPr>
      </p:pic>
    </p:spTree>
    <p:extLst>
      <p:ext uri="{BB962C8B-B14F-4D97-AF65-F5344CB8AC3E}">
        <p14:creationId xmlns:p14="http://schemas.microsoft.com/office/powerpoint/2010/main" val="3470348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product Backlog</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35</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Tree>
    <p:extLst>
      <p:ext uri="{BB962C8B-B14F-4D97-AF65-F5344CB8AC3E}">
        <p14:creationId xmlns:p14="http://schemas.microsoft.com/office/powerpoint/2010/main" val="1901742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Footer Placeholder 2">
            <a:extLst>
              <a:ext uri="{FF2B5EF4-FFF2-40B4-BE49-F238E27FC236}">
                <a16:creationId xmlns:a16="http://schemas.microsoft.com/office/drawing/2014/main" id="{5BF8DF25-2C34-1EB5-2A6C-9AD228A43F00}"/>
              </a:ext>
            </a:extLst>
          </p:cNvPr>
          <p:cNvSpPr txBox="1"/>
          <p:nvPr/>
        </p:nvSpPr>
        <p:spPr>
          <a:xfrm>
            <a:off x="4887913" y="6470650"/>
            <a:ext cx="5810250" cy="274638"/>
          </a:xfrm>
          <a:prstGeom prst="rect">
            <a:avLst/>
          </a:prstGeom>
          <a:ln w="12700">
            <a:miter lim="400000"/>
          </a:ln>
        </p:spPr>
        <p:txBody>
          <a:bodyPr lIns="45719" tIns="45720" rIns="45719" bIns="45720" anchor="ctr">
            <a:normAutofit/>
          </a:bodyPr>
          <a:lstStyle>
            <a:lvl1pPr algn="r">
              <a:spcBef>
                <a:spcPts val="600"/>
              </a:spcBef>
              <a:defRPr sz="1000" cap="all">
                <a:solidFill>
                  <a:srgbClr val="0D0D0D"/>
                </a:solidFill>
                <a:latin typeface="Tw Cen MT Condensed"/>
                <a:ea typeface="Tw Cen MT Condensed"/>
                <a:cs typeface="Tw Cen MT Condensed"/>
                <a:sym typeface="Tw Cen MT Condensed"/>
              </a:defRPr>
            </a:lvl1pPr>
          </a:lstStyle>
          <a:p>
            <a:pPr>
              <a:spcAft>
                <a:spcPts val="0"/>
              </a:spcAft>
              <a:defRPr/>
            </a:pPr>
            <a:r>
              <a:rPr lang="en-US" kern="0"/>
              <a:t>36</a:t>
            </a:r>
            <a:endParaRPr lang="en-US"/>
          </a:p>
        </p:txBody>
      </p:sp>
      <p:graphicFrame>
        <p:nvGraphicFramePr>
          <p:cNvPr id="709" name="Table 10">
            <a:extLst>
              <a:ext uri="{FF2B5EF4-FFF2-40B4-BE49-F238E27FC236}">
                <a16:creationId xmlns:a16="http://schemas.microsoft.com/office/drawing/2014/main" id="{A199AEEE-6099-C93F-6BAF-EE7E017A0D45}"/>
              </a:ext>
            </a:extLst>
          </p:cNvPr>
          <p:cNvGraphicFramePr/>
          <p:nvPr>
            <p:extLst>
              <p:ext uri="{D42A27DB-BD31-4B8C-83A1-F6EECF244321}">
                <p14:modId xmlns:p14="http://schemas.microsoft.com/office/powerpoint/2010/main" val="825389631"/>
              </p:ext>
            </p:extLst>
          </p:nvPr>
        </p:nvGraphicFramePr>
        <p:xfrm>
          <a:off x="1003300" y="1083910"/>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0" name="Table 22">
            <a:extLst>
              <a:ext uri="{FF2B5EF4-FFF2-40B4-BE49-F238E27FC236}">
                <a16:creationId xmlns:a16="http://schemas.microsoft.com/office/drawing/2014/main" id="{E86617B6-CB00-FDA5-7F8F-4540202B8D2E}"/>
              </a:ext>
            </a:extLst>
          </p:cNvPr>
          <p:cNvGraphicFramePr>
            <a:graphicFrameLocks noGrp="1"/>
          </p:cNvGraphicFramePr>
          <p:nvPr>
            <p:extLst>
              <p:ext uri="{D42A27DB-BD31-4B8C-83A1-F6EECF244321}">
                <p14:modId xmlns:p14="http://schemas.microsoft.com/office/powerpoint/2010/main" val="3096767330"/>
              </p:ext>
            </p:extLst>
          </p:nvPr>
        </p:nvGraphicFramePr>
        <p:xfrm>
          <a:off x="1000125" y="1523647"/>
          <a:ext cx="10706100" cy="683895"/>
        </p:xfrm>
        <a:graphic>
          <a:graphicData uri="http://schemas.openxmlformats.org/drawingml/2006/table">
            <a:tbl>
              <a:tblPr/>
              <a:tblGrid>
                <a:gridCol w="825500">
                  <a:extLst>
                    <a:ext uri="{9D8B030D-6E8A-4147-A177-3AD203B41FA5}">
                      <a16:colId xmlns:a16="http://schemas.microsoft.com/office/drawing/2014/main" val="3935596632"/>
                    </a:ext>
                  </a:extLst>
                </a:gridCol>
                <a:gridCol w="889000">
                  <a:extLst>
                    <a:ext uri="{9D8B030D-6E8A-4147-A177-3AD203B41FA5}">
                      <a16:colId xmlns:a16="http://schemas.microsoft.com/office/drawing/2014/main" val="1610177592"/>
                    </a:ext>
                  </a:extLst>
                </a:gridCol>
                <a:gridCol w="7416800">
                  <a:extLst>
                    <a:ext uri="{9D8B030D-6E8A-4147-A177-3AD203B41FA5}">
                      <a16:colId xmlns:a16="http://schemas.microsoft.com/office/drawing/2014/main" val="1305460914"/>
                    </a:ext>
                  </a:extLst>
                </a:gridCol>
                <a:gridCol w="787400">
                  <a:extLst>
                    <a:ext uri="{9D8B030D-6E8A-4147-A177-3AD203B41FA5}">
                      <a16:colId xmlns:a16="http://schemas.microsoft.com/office/drawing/2014/main" val="631897698"/>
                    </a:ext>
                  </a:extLst>
                </a:gridCol>
                <a:gridCol w="787400">
                  <a:extLst>
                    <a:ext uri="{9D8B030D-6E8A-4147-A177-3AD203B41FA5}">
                      <a16:colId xmlns:a16="http://schemas.microsoft.com/office/drawing/2014/main" val="422499807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receive personalized music recommendations based on my current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37233749"/>
                  </a:ext>
                </a:extLst>
              </a:tr>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retrieve a list of songs associated with the predicted mood from a CSV file.Songs should be relevant and appropriate for the predicted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666935"/>
                  </a:ext>
                </a:extLst>
              </a:tr>
            </a:tbl>
          </a:graphicData>
        </a:graphic>
      </p:graphicFrame>
      <p:graphicFrame>
        <p:nvGraphicFramePr>
          <p:cNvPr id="711" name="Table 24">
            <a:extLst>
              <a:ext uri="{FF2B5EF4-FFF2-40B4-BE49-F238E27FC236}">
                <a16:creationId xmlns:a16="http://schemas.microsoft.com/office/drawing/2014/main" id="{2681027E-EF38-C141-A1FB-004101B31103}"/>
              </a:ext>
            </a:extLst>
          </p:cNvPr>
          <p:cNvGraphicFramePr>
            <a:graphicFrameLocks noGrp="1"/>
          </p:cNvGraphicFramePr>
          <p:nvPr>
            <p:extLst>
              <p:ext uri="{D42A27DB-BD31-4B8C-83A1-F6EECF244321}">
                <p14:modId xmlns:p14="http://schemas.microsoft.com/office/powerpoint/2010/main" val="1314407336"/>
              </p:ext>
            </p:extLst>
          </p:nvPr>
        </p:nvGraphicFramePr>
        <p:xfrm>
          <a:off x="1000125" y="2208213"/>
          <a:ext cx="10712450" cy="917258"/>
        </p:xfrm>
        <a:graphic>
          <a:graphicData uri="http://schemas.openxmlformats.org/drawingml/2006/table">
            <a:tbl>
              <a:tblPr/>
              <a:tblGrid>
                <a:gridCol w="827088">
                  <a:extLst>
                    <a:ext uri="{9D8B030D-6E8A-4147-A177-3AD203B41FA5}">
                      <a16:colId xmlns:a16="http://schemas.microsoft.com/office/drawing/2014/main" val="729989725"/>
                    </a:ext>
                  </a:extLst>
                </a:gridCol>
                <a:gridCol w="889000">
                  <a:extLst>
                    <a:ext uri="{9D8B030D-6E8A-4147-A177-3AD203B41FA5}">
                      <a16:colId xmlns:a16="http://schemas.microsoft.com/office/drawing/2014/main" val="2779702082"/>
                    </a:ext>
                  </a:extLst>
                </a:gridCol>
                <a:gridCol w="7419975">
                  <a:extLst>
                    <a:ext uri="{9D8B030D-6E8A-4147-A177-3AD203B41FA5}">
                      <a16:colId xmlns:a16="http://schemas.microsoft.com/office/drawing/2014/main" val="2242524620"/>
                    </a:ext>
                  </a:extLst>
                </a:gridCol>
                <a:gridCol w="788987">
                  <a:extLst>
                    <a:ext uri="{9D8B030D-6E8A-4147-A177-3AD203B41FA5}">
                      <a16:colId xmlns:a16="http://schemas.microsoft.com/office/drawing/2014/main" val="3192781499"/>
                    </a:ext>
                  </a:extLst>
                </a:gridCol>
                <a:gridCol w="787400">
                  <a:extLst>
                    <a:ext uri="{9D8B030D-6E8A-4147-A177-3AD203B41FA5}">
                      <a16:colId xmlns:a16="http://schemas.microsoft.com/office/drawing/2014/main" val="49658159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explore different moods and receive recommendations tailored to each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14228527"/>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select different moods and receive corresponding song recommendations.Each mood selection should provide a unique set of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9861213"/>
                  </a:ext>
                </a:extLst>
              </a:tr>
            </a:tbl>
          </a:graphicData>
        </a:graphic>
      </p:graphicFrame>
      <p:graphicFrame>
        <p:nvGraphicFramePr>
          <p:cNvPr id="712" name="Table 26">
            <a:extLst>
              <a:ext uri="{FF2B5EF4-FFF2-40B4-BE49-F238E27FC236}">
                <a16:creationId xmlns:a16="http://schemas.microsoft.com/office/drawing/2014/main" id="{DC9839AC-7116-C136-8E98-57D7F1CAC125}"/>
              </a:ext>
            </a:extLst>
          </p:cNvPr>
          <p:cNvGraphicFramePr>
            <a:graphicFrameLocks noGrp="1"/>
          </p:cNvGraphicFramePr>
          <p:nvPr>
            <p:extLst>
              <p:ext uri="{D42A27DB-BD31-4B8C-83A1-F6EECF244321}">
                <p14:modId xmlns:p14="http://schemas.microsoft.com/office/powerpoint/2010/main" val="72791698"/>
              </p:ext>
            </p:extLst>
          </p:nvPr>
        </p:nvGraphicFramePr>
        <p:xfrm>
          <a:off x="1000125" y="3111500"/>
          <a:ext cx="10706100" cy="952500"/>
        </p:xfrm>
        <a:graphic>
          <a:graphicData uri="http://schemas.openxmlformats.org/drawingml/2006/table">
            <a:tbl>
              <a:tblPr/>
              <a:tblGrid>
                <a:gridCol w="825500">
                  <a:extLst>
                    <a:ext uri="{9D8B030D-6E8A-4147-A177-3AD203B41FA5}">
                      <a16:colId xmlns:a16="http://schemas.microsoft.com/office/drawing/2014/main" val="1643006873"/>
                    </a:ext>
                  </a:extLst>
                </a:gridCol>
                <a:gridCol w="889000">
                  <a:extLst>
                    <a:ext uri="{9D8B030D-6E8A-4147-A177-3AD203B41FA5}">
                      <a16:colId xmlns:a16="http://schemas.microsoft.com/office/drawing/2014/main" val="889606266"/>
                    </a:ext>
                  </a:extLst>
                </a:gridCol>
                <a:gridCol w="7416800">
                  <a:extLst>
                    <a:ext uri="{9D8B030D-6E8A-4147-A177-3AD203B41FA5}">
                      <a16:colId xmlns:a16="http://schemas.microsoft.com/office/drawing/2014/main" val="873812054"/>
                    </a:ext>
                  </a:extLst>
                </a:gridCol>
                <a:gridCol w="787400">
                  <a:extLst>
                    <a:ext uri="{9D8B030D-6E8A-4147-A177-3AD203B41FA5}">
                      <a16:colId xmlns:a16="http://schemas.microsoft.com/office/drawing/2014/main" val="550861020"/>
                    </a:ext>
                  </a:extLst>
                </a:gridCol>
                <a:gridCol w="787400">
                  <a:extLst>
                    <a:ext uri="{9D8B030D-6E8A-4147-A177-3AD203B41FA5}">
                      <a16:colId xmlns:a16="http://schemas.microsoft.com/office/drawing/2014/main" val="197396475"/>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view and edit my profile information.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2732991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view and update their profile information (e.g., name, email, profile picture).Profile editing should be straightforward and secure.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857128"/>
                  </a:ext>
                </a:extLst>
              </a:tr>
            </a:tbl>
          </a:graphicData>
        </a:graphic>
      </p:graphicFrame>
      <p:graphicFrame>
        <p:nvGraphicFramePr>
          <p:cNvPr id="713" name="Table 28">
            <a:extLst>
              <a:ext uri="{FF2B5EF4-FFF2-40B4-BE49-F238E27FC236}">
                <a16:creationId xmlns:a16="http://schemas.microsoft.com/office/drawing/2014/main" id="{DA848C6B-C6C3-FAC5-4BA1-8F4838F4F296}"/>
              </a:ext>
            </a:extLst>
          </p:cNvPr>
          <p:cNvGraphicFramePr>
            <a:graphicFrameLocks noGrp="1"/>
          </p:cNvGraphicFramePr>
          <p:nvPr>
            <p:extLst>
              <p:ext uri="{D42A27DB-BD31-4B8C-83A1-F6EECF244321}">
                <p14:modId xmlns:p14="http://schemas.microsoft.com/office/powerpoint/2010/main" val="916574490"/>
              </p:ext>
            </p:extLst>
          </p:nvPr>
        </p:nvGraphicFramePr>
        <p:xfrm>
          <a:off x="1000125" y="4067175"/>
          <a:ext cx="10706100" cy="1849755"/>
        </p:xfrm>
        <a:graphic>
          <a:graphicData uri="http://schemas.openxmlformats.org/drawingml/2006/table">
            <a:tbl>
              <a:tblPr/>
              <a:tblGrid>
                <a:gridCol w="825500">
                  <a:extLst>
                    <a:ext uri="{9D8B030D-6E8A-4147-A177-3AD203B41FA5}">
                      <a16:colId xmlns:a16="http://schemas.microsoft.com/office/drawing/2014/main" val="2217972085"/>
                    </a:ext>
                  </a:extLst>
                </a:gridCol>
                <a:gridCol w="889000">
                  <a:extLst>
                    <a:ext uri="{9D8B030D-6E8A-4147-A177-3AD203B41FA5}">
                      <a16:colId xmlns:a16="http://schemas.microsoft.com/office/drawing/2014/main" val="2761444120"/>
                    </a:ext>
                  </a:extLst>
                </a:gridCol>
                <a:gridCol w="7416800">
                  <a:extLst>
                    <a:ext uri="{9D8B030D-6E8A-4147-A177-3AD203B41FA5}">
                      <a16:colId xmlns:a16="http://schemas.microsoft.com/office/drawing/2014/main" val="1223704329"/>
                    </a:ext>
                  </a:extLst>
                </a:gridCol>
                <a:gridCol w="787400">
                  <a:extLst>
                    <a:ext uri="{9D8B030D-6E8A-4147-A177-3AD203B41FA5}">
                      <a16:colId xmlns:a16="http://schemas.microsoft.com/office/drawing/2014/main" val="1158361033"/>
                    </a:ext>
                  </a:extLst>
                </a:gridCol>
                <a:gridCol w="787400">
                  <a:extLst>
                    <a:ext uri="{9D8B030D-6E8A-4147-A177-3AD203B41FA5}">
                      <a16:colId xmlns:a16="http://schemas.microsoft.com/office/drawing/2014/main" val="170023326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sign up for an account to access personalized features and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6582324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a new account by providing necessary information (e.g., email, password).Account creation should include email verification for security purposes.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844325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 diverse range of song recommendations for each mood, including different genres and styles based on the popularity of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691022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Recommended songs should cover a variety of genres and musical preferences.Users should have options to explore different music styles within each mood category with the recommendation based on popularity.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489166"/>
                  </a:ext>
                </a:extLst>
              </a:tr>
            </a:tbl>
          </a:graphicData>
        </a:graphic>
      </p:graphicFrame>
      <p:pic>
        <p:nvPicPr>
          <p:cNvPr id="2" name="Picture 1">
            <a:extLst>
              <a:ext uri="{FF2B5EF4-FFF2-40B4-BE49-F238E27FC236}">
                <a16:creationId xmlns:a16="http://schemas.microsoft.com/office/drawing/2014/main" id="{6EEBEF12-B44E-DF20-D0E0-50175081F240}"/>
              </a:ext>
            </a:extLst>
          </p:cNvPr>
          <p:cNvPicPr>
            <a:picLocks noChangeAspect="1"/>
          </p:cNvPicPr>
          <p:nvPr/>
        </p:nvPicPr>
        <p:blipFill>
          <a:blip r:embed="rId2"/>
          <a:stretch>
            <a:fillRect/>
          </a:stretch>
        </p:blipFill>
        <p:spPr>
          <a:xfrm>
            <a:off x="11582400" y="5774090"/>
            <a:ext cx="609600" cy="6096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Footer Placeholder 2">
            <a:extLst>
              <a:ext uri="{FF2B5EF4-FFF2-40B4-BE49-F238E27FC236}">
                <a16:creationId xmlns:a16="http://schemas.microsoft.com/office/drawing/2014/main" id="{D1F0D9AF-5F71-1A95-3D5F-0C6AB9A6B42C}"/>
              </a:ext>
            </a:extLst>
          </p:cNvPr>
          <p:cNvSpPr txBox="1"/>
          <p:nvPr/>
        </p:nvSpPr>
        <p:spPr>
          <a:xfrm>
            <a:off x="4887913" y="6470650"/>
            <a:ext cx="5810250" cy="274638"/>
          </a:xfrm>
          <a:prstGeom prst="rect">
            <a:avLst/>
          </a:prstGeom>
          <a:ln w="12700">
            <a:miter lim="400000"/>
          </a:ln>
        </p:spPr>
        <p:txBody>
          <a:bodyPr lIns="45719" rIns="45719" anchor="ctr">
            <a:normAutofit/>
          </a:bodyPr>
          <a:lstStyle>
            <a:lvl1pPr algn="r">
              <a:spcBef>
                <a:spcPts val="600"/>
              </a:spcBef>
              <a:defRPr sz="1000" cap="all">
                <a:solidFill>
                  <a:srgbClr val="0D0D0D"/>
                </a:solidFill>
                <a:latin typeface="Tw Cen MT Condensed"/>
                <a:ea typeface="Tw Cen MT Condensed"/>
                <a:cs typeface="Tw Cen MT Condensed"/>
                <a:sym typeface="Tw Cen MT Condensed"/>
              </a:defRPr>
            </a:lvl1pPr>
          </a:lstStyle>
          <a:p>
            <a:pPr eaLnBrk="1" fontAlgn="auto">
              <a:spcAft>
                <a:spcPts val="0"/>
              </a:spcAft>
              <a:defRPr/>
            </a:pPr>
            <a:r>
              <a:rPr kern="0"/>
              <a:t>Sample Footer Text</a:t>
            </a:r>
          </a:p>
        </p:txBody>
      </p:sp>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37</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9" name="Table 22">
            <a:extLst>
              <a:ext uri="{FF2B5EF4-FFF2-40B4-BE49-F238E27FC236}">
                <a16:creationId xmlns:a16="http://schemas.microsoft.com/office/drawing/2014/main" id="{82B575F6-A200-3A87-9843-A34740F154A0}"/>
              </a:ext>
            </a:extLst>
          </p:cNvPr>
          <p:cNvGraphicFramePr>
            <a:graphicFrameLocks noGrp="1"/>
          </p:cNvGraphicFramePr>
          <p:nvPr>
            <p:extLst>
              <p:ext uri="{D42A27DB-BD31-4B8C-83A1-F6EECF244321}">
                <p14:modId xmlns:p14="http://schemas.microsoft.com/office/powerpoint/2010/main" val="2075960503"/>
              </p:ext>
            </p:extLst>
          </p:nvPr>
        </p:nvGraphicFramePr>
        <p:xfrm>
          <a:off x="1003300" y="1484313"/>
          <a:ext cx="10706100" cy="914400"/>
        </p:xfrm>
        <a:graphic>
          <a:graphicData uri="http://schemas.openxmlformats.org/drawingml/2006/table">
            <a:tbl>
              <a:tblPr/>
              <a:tblGrid>
                <a:gridCol w="825500">
                  <a:extLst>
                    <a:ext uri="{9D8B030D-6E8A-4147-A177-3AD203B41FA5}">
                      <a16:colId xmlns:a16="http://schemas.microsoft.com/office/drawing/2014/main" val="2243781275"/>
                    </a:ext>
                  </a:extLst>
                </a:gridCol>
                <a:gridCol w="889000">
                  <a:extLst>
                    <a:ext uri="{9D8B030D-6E8A-4147-A177-3AD203B41FA5}">
                      <a16:colId xmlns:a16="http://schemas.microsoft.com/office/drawing/2014/main" val="4276153629"/>
                    </a:ext>
                  </a:extLst>
                </a:gridCol>
                <a:gridCol w="7416800">
                  <a:extLst>
                    <a:ext uri="{9D8B030D-6E8A-4147-A177-3AD203B41FA5}">
                      <a16:colId xmlns:a16="http://schemas.microsoft.com/office/drawing/2014/main" val="2354779987"/>
                    </a:ext>
                  </a:extLst>
                </a:gridCol>
                <a:gridCol w="787400">
                  <a:extLst>
                    <a:ext uri="{9D8B030D-6E8A-4147-A177-3AD203B41FA5}">
                      <a16:colId xmlns:a16="http://schemas.microsoft.com/office/drawing/2014/main" val="1553004890"/>
                    </a:ext>
                  </a:extLst>
                </a:gridCol>
                <a:gridCol w="787400">
                  <a:extLst>
                    <a:ext uri="{9D8B030D-6E8A-4147-A177-3AD203B41FA5}">
                      <a16:colId xmlns:a16="http://schemas.microsoft.com/office/drawing/2014/main" val="798135804"/>
                    </a:ext>
                  </a:extLst>
                </a:gridCol>
              </a:tblGrid>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be secure and protect my privacy when uploading pictures or interacting with the site.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614542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use HTTPS to encrypt data transmission.User data should be stored securely and not shared with third parties without consent.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698450"/>
                  </a:ext>
                </a:extLst>
              </a:tr>
            </a:tbl>
          </a:graphicData>
        </a:graphic>
      </p:graphicFrame>
      <p:graphicFrame>
        <p:nvGraphicFramePr>
          <p:cNvPr id="720" name="Table 24">
            <a:extLst>
              <a:ext uri="{FF2B5EF4-FFF2-40B4-BE49-F238E27FC236}">
                <a16:creationId xmlns:a16="http://schemas.microsoft.com/office/drawing/2014/main" id="{97302AD8-41CD-EF4B-3C9D-2C59C1372E4C}"/>
              </a:ext>
            </a:extLst>
          </p:cNvPr>
          <p:cNvGraphicFramePr>
            <a:graphicFrameLocks noGrp="1"/>
          </p:cNvGraphicFramePr>
          <p:nvPr>
            <p:extLst>
              <p:ext uri="{D42A27DB-BD31-4B8C-83A1-F6EECF244321}">
                <p14:modId xmlns:p14="http://schemas.microsoft.com/office/powerpoint/2010/main" val="1529114680"/>
              </p:ext>
            </p:extLst>
          </p:nvPr>
        </p:nvGraphicFramePr>
        <p:xfrm>
          <a:off x="1003300" y="2197100"/>
          <a:ext cx="10706100" cy="914401"/>
        </p:xfrm>
        <a:graphic>
          <a:graphicData uri="http://schemas.openxmlformats.org/drawingml/2006/table">
            <a:tbl>
              <a:tblPr/>
              <a:tblGrid>
                <a:gridCol w="825500">
                  <a:extLst>
                    <a:ext uri="{9D8B030D-6E8A-4147-A177-3AD203B41FA5}">
                      <a16:colId xmlns:a16="http://schemas.microsoft.com/office/drawing/2014/main" val="1369202631"/>
                    </a:ext>
                  </a:extLst>
                </a:gridCol>
                <a:gridCol w="889000">
                  <a:extLst>
                    <a:ext uri="{9D8B030D-6E8A-4147-A177-3AD203B41FA5}">
                      <a16:colId xmlns:a16="http://schemas.microsoft.com/office/drawing/2014/main" val="1153065452"/>
                    </a:ext>
                  </a:extLst>
                </a:gridCol>
                <a:gridCol w="7416800">
                  <a:extLst>
                    <a:ext uri="{9D8B030D-6E8A-4147-A177-3AD203B41FA5}">
                      <a16:colId xmlns:a16="http://schemas.microsoft.com/office/drawing/2014/main" val="2069372870"/>
                    </a:ext>
                  </a:extLst>
                </a:gridCol>
                <a:gridCol w="787400">
                  <a:extLst>
                    <a:ext uri="{9D8B030D-6E8A-4147-A177-3AD203B41FA5}">
                      <a16:colId xmlns:a16="http://schemas.microsoft.com/office/drawing/2014/main" val="1512872374"/>
                    </a:ext>
                  </a:extLst>
                </a:gridCol>
                <a:gridCol w="787400">
                  <a:extLst>
                    <a:ext uri="{9D8B030D-6E8A-4147-A177-3AD203B41FA5}">
                      <a16:colId xmlns:a16="http://schemas.microsoft.com/office/drawing/2014/main" val="2898622994"/>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view my current mood status without any song recommendations.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93750958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navigate to a separate page or section to view their current mood status.The mood status should be displayed visually (e.g., emoticons) along with a text description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2215197"/>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2485670502"/>
              </p:ext>
            </p:extLst>
          </p:nvPr>
        </p:nvGraphicFramePr>
        <p:xfrm>
          <a:off x="1003300" y="3098800"/>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file.Supported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4259209390"/>
              </p:ext>
            </p:extLst>
          </p:nvPr>
        </p:nvGraphicFramePr>
        <p:xfrm>
          <a:off x="1003300" y="4056063"/>
          <a:ext cx="10706096"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8999">
                  <a:extLst>
                    <a:ext uri="{9D8B030D-6E8A-4147-A177-3AD203B41FA5}">
                      <a16:colId xmlns:a16="http://schemas.microsoft.com/office/drawing/2014/main" val="2193711984"/>
                    </a:ext>
                  </a:extLst>
                </a:gridCol>
                <a:gridCol w="7416799">
                  <a:extLst>
                    <a:ext uri="{9D8B030D-6E8A-4147-A177-3AD203B41FA5}">
                      <a16:colId xmlns:a16="http://schemas.microsoft.com/office/drawing/2014/main" val="683968002"/>
                    </a:ext>
                  </a:extLst>
                </a:gridCol>
                <a:gridCol w="787399">
                  <a:extLst>
                    <a:ext uri="{9D8B030D-6E8A-4147-A177-3AD203B41FA5}">
                      <a16:colId xmlns:a16="http://schemas.microsoft.com/office/drawing/2014/main" val="1169138089"/>
                    </a:ext>
                  </a:extLst>
                </a:gridCol>
                <a:gridCol w="787399">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image.The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user.The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pic>
        <p:nvPicPr>
          <p:cNvPr id="2" name="Picture 1">
            <a:extLst>
              <a:ext uri="{FF2B5EF4-FFF2-40B4-BE49-F238E27FC236}">
                <a16:creationId xmlns:a16="http://schemas.microsoft.com/office/drawing/2014/main" id="{1895094F-88C2-B3A6-3F7E-D5AC31935248}"/>
              </a:ext>
            </a:extLst>
          </p:cNvPr>
          <p:cNvPicPr>
            <a:picLocks noChangeAspect="1"/>
          </p:cNvPicPr>
          <p:nvPr/>
        </p:nvPicPr>
        <p:blipFill>
          <a:blip r:embed="rId2"/>
          <a:stretch>
            <a:fillRect/>
          </a:stretch>
        </p:blipFill>
        <p:spPr>
          <a:xfrm>
            <a:off x="11582400" y="5778144"/>
            <a:ext cx="609600" cy="6096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Footer Placeholder 2">
            <a:extLst>
              <a:ext uri="{FF2B5EF4-FFF2-40B4-BE49-F238E27FC236}">
                <a16:creationId xmlns:a16="http://schemas.microsoft.com/office/drawing/2014/main" id="{B381DBC5-3268-93AC-6A80-297B441B2719}"/>
              </a:ext>
            </a:extLst>
          </p:cNvPr>
          <p:cNvSpPr txBox="1"/>
          <p:nvPr/>
        </p:nvSpPr>
        <p:spPr>
          <a:xfrm>
            <a:off x="10205347" y="6420955"/>
            <a:ext cx="492816" cy="324333"/>
          </a:xfrm>
          <a:prstGeom prst="rect">
            <a:avLst/>
          </a:prstGeom>
          <a:ln w="12700">
            <a:miter lim="400000"/>
          </a:ln>
        </p:spPr>
        <p:txBody>
          <a:bodyPr lIns="45719" tIns="45720" rIns="45719" bIns="45720" anchor="ctr">
            <a:normAutofit/>
          </a:bodyPr>
          <a:lstStyle>
            <a:lvl1pPr algn="r">
              <a:spcBef>
                <a:spcPts val="600"/>
              </a:spcBef>
              <a:defRPr sz="1000" cap="all">
                <a:solidFill>
                  <a:srgbClr val="0D0D0D"/>
                </a:solidFill>
                <a:latin typeface="Tw Cen MT Condensed"/>
                <a:ea typeface="Tw Cen MT Condensed"/>
                <a:cs typeface="Tw Cen MT Condensed"/>
                <a:sym typeface="Tw Cen MT Condensed"/>
              </a:defRPr>
            </a:lvl1pPr>
          </a:lstStyle>
          <a:p>
            <a:pPr>
              <a:spcAft>
                <a:spcPts val="0"/>
              </a:spcAft>
              <a:defRPr/>
            </a:pPr>
            <a:r>
              <a:rPr lang="en-US" kern="0"/>
              <a:t>38</a:t>
            </a:r>
            <a:endParaRPr lang="en-US"/>
          </a:p>
        </p:txBody>
      </p:sp>
      <p:graphicFrame>
        <p:nvGraphicFramePr>
          <p:cNvPr id="727" name="Table 10">
            <a:extLst>
              <a:ext uri="{FF2B5EF4-FFF2-40B4-BE49-F238E27FC236}">
                <a16:creationId xmlns:a16="http://schemas.microsoft.com/office/drawing/2014/main" id="{EBD4F249-E4F5-D85D-4A71-4F6129CA2483}"/>
              </a:ext>
            </a:extLst>
          </p:cNvPr>
          <p:cNvGraphicFramePr/>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8" name="Table 22">
            <a:extLst>
              <a:ext uri="{FF2B5EF4-FFF2-40B4-BE49-F238E27FC236}">
                <a16:creationId xmlns:a16="http://schemas.microsoft.com/office/drawing/2014/main" id="{7801EE8E-C971-7BF1-A8A4-8E8F6C98A7C5}"/>
              </a:ext>
            </a:extLst>
          </p:cNvPr>
          <p:cNvGraphicFramePr>
            <a:graphicFrameLocks noGrp="1"/>
          </p:cNvGraphicFramePr>
          <p:nvPr>
            <p:extLst>
              <p:ext uri="{D42A27DB-BD31-4B8C-83A1-F6EECF244321}">
                <p14:modId xmlns:p14="http://schemas.microsoft.com/office/powerpoint/2010/main" val="3761656202"/>
              </p:ext>
            </p:extLst>
          </p:nvPr>
        </p:nvGraphicFramePr>
        <p:xfrm>
          <a:off x="978370" y="1486370"/>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buttons.Users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729" name="Table 24">
            <a:extLst>
              <a:ext uri="{FF2B5EF4-FFF2-40B4-BE49-F238E27FC236}">
                <a16:creationId xmlns:a16="http://schemas.microsoft.com/office/drawing/2014/main" id="{83DC6710-CF01-D436-E38B-AD972236CA4C}"/>
              </a:ext>
            </a:extLst>
          </p:cNvPr>
          <p:cNvGraphicFramePr>
            <a:graphicFrameLocks noGrp="1"/>
          </p:cNvGraphicFramePr>
          <p:nvPr>
            <p:extLst>
              <p:ext uri="{D42A27DB-BD31-4B8C-83A1-F6EECF244321}">
                <p14:modId xmlns:p14="http://schemas.microsoft.com/office/powerpoint/2010/main" val="789142884"/>
              </p:ext>
            </p:extLst>
          </p:nvPr>
        </p:nvGraphicFramePr>
        <p:xfrm>
          <a:off x="995363" y="2208213"/>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resolutions.All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730" name="Table 26">
            <a:extLst>
              <a:ext uri="{FF2B5EF4-FFF2-40B4-BE49-F238E27FC236}">
                <a16:creationId xmlns:a16="http://schemas.microsoft.com/office/drawing/2014/main" id="{094A9B8C-0375-9F3D-5946-CBA026502BDB}"/>
              </a:ext>
            </a:extLst>
          </p:cNvPr>
          <p:cNvGraphicFramePr>
            <a:graphicFrameLocks noGrp="1"/>
          </p:cNvGraphicFramePr>
          <p:nvPr>
            <p:extLst>
              <p:ext uri="{D42A27DB-BD31-4B8C-83A1-F6EECF244321}">
                <p14:modId xmlns:p14="http://schemas.microsoft.com/office/powerpoint/2010/main" val="1132533402"/>
              </p:ext>
            </p:extLst>
          </p:nvPr>
        </p:nvGraphicFramePr>
        <p:xfrm>
          <a:off x="995363" y="3111500"/>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bar.Search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731" name="Table 28">
            <a:extLst>
              <a:ext uri="{FF2B5EF4-FFF2-40B4-BE49-F238E27FC236}">
                <a16:creationId xmlns:a16="http://schemas.microsoft.com/office/drawing/2014/main" id="{6B1637D5-0454-A5BF-0B34-017F603A382C}"/>
              </a:ext>
            </a:extLst>
          </p:cNvPr>
          <p:cNvGraphicFramePr>
            <a:graphicFrameLocks noGrp="1"/>
          </p:cNvGraphicFramePr>
          <p:nvPr>
            <p:extLst>
              <p:ext uri="{D42A27DB-BD31-4B8C-83A1-F6EECF244321}">
                <p14:modId xmlns:p14="http://schemas.microsoft.com/office/powerpoint/2010/main" val="280291861"/>
              </p:ext>
            </p:extLst>
          </p:nvPr>
        </p:nvGraphicFramePr>
        <p:xfrm>
          <a:off x="995363" y="4067175"/>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pic>
        <p:nvPicPr>
          <p:cNvPr id="2" name="Picture 1">
            <a:extLst>
              <a:ext uri="{FF2B5EF4-FFF2-40B4-BE49-F238E27FC236}">
                <a16:creationId xmlns:a16="http://schemas.microsoft.com/office/drawing/2014/main" id="{D5E08672-4540-ACA4-46BA-21990F6983CF}"/>
              </a:ext>
            </a:extLst>
          </p:cNvPr>
          <p:cNvPicPr>
            <a:picLocks noChangeAspect="1"/>
          </p:cNvPicPr>
          <p:nvPr/>
        </p:nvPicPr>
        <p:blipFill>
          <a:blip r:embed="rId2"/>
          <a:stretch>
            <a:fillRect/>
          </a:stretch>
        </p:blipFill>
        <p:spPr>
          <a:xfrm>
            <a:off x="11582400" y="5789256"/>
            <a:ext cx="609600" cy="60960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Footer Placeholder 2">
            <a:extLst>
              <a:ext uri="{FF2B5EF4-FFF2-40B4-BE49-F238E27FC236}">
                <a16:creationId xmlns:a16="http://schemas.microsoft.com/office/drawing/2014/main" id="{E0B45A61-2C1C-FBD4-F7E1-C0E87AE094DD}"/>
              </a:ext>
            </a:extLst>
          </p:cNvPr>
          <p:cNvSpPr txBox="1"/>
          <p:nvPr/>
        </p:nvSpPr>
        <p:spPr>
          <a:xfrm>
            <a:off x="4887913" y="6470650"/>
            <a:ext cx="5810250" cy="274638"/>
          </a:xfrm>
          <a:prstGeom prst="rect">
            <a:avLst/>
          </a:prstGeom>
          <a:ln w="12700">
            <a:miter lim="400000"/>
          </a:ln>
        </p:spPr>
        <p:txBody>
          <a:bodyPr lIns="45719" tIns="45720" rIns="45719" bIns="45720" anchor="ctr">
            <a:normAutofit/>
          </a:bodyPr>
          <a:lstStyle>
            <a:lvl1pPr algn="r">
              <a:spcBef>
                <a:spcPts val="600"/>
              </a:spcBef>
              <a:defRPr sz="1000" cap="all">
                <a:solidFill>
                  <a:srgbClr val="0D0D0D"/>
                </a:solidFill>
                <a:latin typeface="Tw Cen MT Condensed"/>
                <a:ea typeface="Tw Cen MT Condensed"/>
                <a:cs typeface="Tw Cen MT Condensed"/>
                <a:sym typeface="Tw Cen MT Condensed"/>
              </a:defRPr>
            </a:lvl1pPr>
          </a:lstStyle>
          <a:p>
            <a:pPr>
              <a:spcAft>
                <a:spcPts val="0"/>
              </a:spcAft>
              <a:defRPr/>
            </a:pPr>
            <a:r>
              <a:rPr lang="en-US" kern="0"/>
              <a:t>39</a:t>
            </a:r>
            <a:endParaRPr lang="en-US"/>
          </a:p>
        </p:txBody>
      </p:sp>
      <p:graphicFrame>
        <p:nvGraphicFramePr>
          <p:cNvPr id="736" name="Table 10">
            <a:extLst>
              <a:ext uri="{FF2B5EF4-FFF2-40B4-BE49-F238E27FC236}">
                <a16:creationId xmlns:a16="http://schemas.microsoft.com/office/drawing/2014/main" id="{A87EDBAB-9C33-C74B-2858-BDE4CAB8E810}"/>
              </a:ext>
            </a:extLst>
          </p:cNvPr>
          <p:cNvGraphicFramePr/>
          <p:nvPr>
            <p:extLst>
              <p:ext uri="{D42A27DB-BD31-4B8C-83A1-F6EECF244321}">
                <p14:modId xmlns:p14="http://schemas.microsoft.com/office/powerpoint/2010/main" val="1610682648"/>
              </p:ext>
            </p:extLst>
          </p:nvPr>
        </p:nvGraphicFramePr>
        <p:xfrm>
          <a:off x="968962" y="1072443"/>
          <a:ext cx="10736670" cy="446087"/>
        </p:xfrm>
        <a:graphic>
          <a:graphicData uri="http://schemas.openxmlformats.org/drawingml/2006/table">
            <a:tbl>
              <a:tblPr bandRow="1"/>
              <a:tblGrid>
                <a:gridCol w="856074">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37" name="Table 22">
            <a:extLst>
              <a:ext uri="{FF2B5EF4-FFF2-40B4-BE49-F238E27FC236}">
                <a16:creationId xmlns:a16="http://schemas.microsoft.com/office/drawing/2014/main" id="{DE40AEE4-4649-B9C7-5247-138E2B742A9A}"/>
              </a:ext>
            </a:extLst>
          </p:cNvPr>
          <p:cNvGraphicFramePr>
            <a:graphicFrameLocks noGrp="1"/>
          </p:cNvGraphicFramePr>
          <p:nvPr>
            <p:extLst>
              <p:ext uri="{D42A27DB-BD31-4B8C-83A1-F6EECF244321}">
                <p14:modId xmlns:p14="http://schemas.microsoft.com/office/powerpoint/2010/main" val="2461273866"/>
              </p:ext>
            </p:extLst>
          </p:nvPr>
        </p:nvGraphicFramePr>
        <p:xfrm>
          <a:off x="967141" y="1517532"/>
          <a:ext cx="10723552" cy="704850"/>
        </p:xfrm>
        <a:graphic>
          <a:graphicData uri="http://schemas.openxmlformats.org/drawingml/2006/table">
            <a:tbl>
              <a:tblPr/>
              <a:tblGrid>
                <a:gridCol w="44448">
                  <a:extLst>
                    <a:ext uri="{9D8B030D-6E8A-4147-A177-3AD203B41FA5}">
                      <a16:colId xmlns:a16="http://schemas.microsoft.com/office/drawing/2014/main" val="4090129880"/>
                    </a:ext>
                  </a:extLst>
                </a:gridCol>
                <a:gridCol w="809036">
                  <a:extLst>
                    <a:ext uri="{9D8B030D-6E8A-4147-A177-3AD203B41FA5}">
                      <a16:colId xmlns:a16="http://schemas.microsoft.com/office/drawing/2014/main" val="209425908"/>
                    </a:ext>
                  </a:extLst>
                </a:gridCol>
                <a:gridCol w="884295">
                  <a:extLst>
                    <a:ext uri="{9D8B030D-6E8A-4147-A177-3AD203B41FA5}">
                      <a16:colId xmlns:a16="http://schemas.microsoft.com/office/drawing/2014/main" val="3918125434"/>
                    </a:ext>
                  </a:extLst>
                </a:gridCol>
                <a:gridCol w="7450667">
                  <a:extLst>
                    <a:ext uri="{9D8B030D-6E8A-4147-A177-3AD203B41FA5}">
                      <a16:colId xmlns:a16="http://schemas.microsoft.com/office/drawing/2014/main" val="3755848183"/>
                    </a:ext>
                  </a:extLst>
                </a:gridCol>
                <a:gridCol w="752590">
                  <a:extLst>
                    <a:ext uri="{9D8B030D-6E8A-4147-A177-3AD203B41FA5}">
                      <a16:colId xmlns:a16="http://schemas.microsoft.com/office/drawing/2014/main" val="3261052647"/>
                    </a:ext>
                  </a:extLst>
                </a:gridCol>
                <a:gridCol w="782516">
                  <a:extLst>
                    <a:ext uri="{9D8B030D-6E8A-4147-A177-3AD203B41FA5}">
                      <a16:colId xmlns:a16="http://schemas.microsoft.com/office/drawing/2014/main" val="2620281929"/>
                    </a:ext>
                  </a:extLst>
                </a:gridCol>
              </a:tblGrid>
              <a:tr h="24765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category.Mood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38" name="Table 24">
            <a:extLst>
              <a:ext uri="{FF2B5EF4-FFF2-40B4-BE49-F238E27FC236}">
                <a16:creationId xmlns:a16="http://schemas.microsoft.com/office/drawing/2014/main" id="{B59A765B-8742-E389-CAD9-743E534242BF}"/>
              </a:ext>
            </a:extLst>
          </p:cNvPr>
          <p:cNvGraphicFramePr>
            <a:graphicFrameLocks noGrp="1"/>
          </p:cNvGraphicFramePr>
          <p:nvPr>
            <p:extLst>
              <p:ext uri="{D42A27DB-BD31-4B8C-83A1-F6EECF244321}">
                <p14:modId xmlns:p14="http://schemas.microsoft.com/office/powerpoint/2010/main" val="581842195"/>
              </p:ext>
            </p:extLst>
          </p:nvPr>
        </p:nvGraphicFramePr>
        <p:xfrm>
          <a:off x="995363" y="2220913"/>
          <a:ext cx="10710862"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9000">
                  <a:extLst>
                    <a:ext uri="{9D8B030D-6E8A-4147-A177-3AD203B41FA5}">
                      <a16:colId xmlns:a16="http://schemas.microsoft.com/office/drawing/2014/main" val="3425186011"/>
                    </a:ext>
                  </a:extLst>
                </a:gridCol>
                <a:gridCol w="7421562">
                  <a:extLst>
                    <a:ext uri="{9D8B030D-6E8A-4147-A177-3AD203B41FA5}">
                      <a16:colId xmlns:a16="http://schemas.microsoft.com/office/drawing/2014/main" val="434525748"/>
                    </a:ext>
                  </a:extLst>
                </a:gridCol>
                <a:gridCol w="787400">
                  <a:extLst>
                    <a:ext uri="{9D8B030D-6E8A-4147-A177-3AD203B41FA5}">
                      <a16:colId xmlns:a16="http://schemas.microsoft.com/office/drawing/2014/main" val="4076010859"/>
                    </a:ext>
                  </a:extLst>
                </a:gridCol>
                <a:gridCol w="787400">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graphicFrame>
        <p:nvGraphicFramePr>
          <p:cNvPr id="739" name="Table 26">
            <a:extLst>
              <a:ext uri="{FF2B5EF4-FFF2-40B4-BE49-F238E27FC236}">
                <a16:creationId xmlns:a16="http://schemas.microsoft.com/office/drawing/2014/main" id="{D10AD537-8C0C-B241-FF63-0EC166794F52}"/>
              </a:ext>
            </a:extLst>
          </p:cNvPr>
          <p:cNvGraphicFramePr>
            <a:graphicFrameLocks noGrp="1"/>
          </p:cNvGraphicFramePr>
          <p:nvPr>
            <p:extLst>
              <p:ext uri="{D42A27DB-BD31-4B8C-83A1-F6EECF244321}">
                <p14:modId xmlns:p14="http://schemas.microsoft.com/office/powerpoint/2010/main" val="715445602"/>
              </p:ext>
            </p:extLst>
          </p:nvPr>
        </p:nvGraphicFramePr>
        <p:xfrm>
          <a:off x="995363" y="3122613"/>
          <a:ext cx="10706100" cy="952500"/>
        </p:xfrm>
        <a:graphic>
          <a:graphicData uri="http://schemas.openxmlformats.org/drawingml/2006/table">
            <a:tbl>
              <a:tblPr/>
              <a:tblGrid>
                <a:gridCol w="825500">
                  <a:extLst>
                    <a:ext uri="{9D8B030D-6E8A-4147-A177-3AD203B41FA5}">
                      <a16:colId xmlns:a16="http://schemas.microsoft.com/office/drawing/2014/main" val="792765340"/>
                    </a:ext>
                  </a:extLst>
                </a:gridCol>
                <a:gridCol w="889000">
                  <a:extLst>
                    <a:ext uri="{9D8B030D-6E8A-4147-A177-3AD203B41FA5}">
                      <a16:colId xmlns:a16="http://schemas.microsoft.com/office/drawing/2014/main" val="4013180941"/>
                    </a:ext>
                  </a:extLst>
                </a:gridCol>
                <a:gridCol w="7416800">
                  <a:extLst>
                    <a:ext uri="{9D8B030D-6E8A-4147-A177-3AD203B41FA5}">
                      <a16:colId xmlns:a16="http://schemas.microsoft.com/office/drawing/2014/main" val="1238403903"/>
                    </a:ext>
                  </a:extLst>
                </a:gridCol>
                <a:gridCol w="787400">
                  <a:extLst>
                    <a:ext uri="{9D8B030D-6E8A-4147-A177-3AD203B41FA5}">
                      <a16:colId xmlns:a16="http://schemas.microsoft.com/office/drawing/2014/main" val="2207265171"/>
                    </a:ext>
                  </a:extLst>
                </a:gridCol>
                <a:gridCol w="787400">
                  <a:extLst>
                    <a:ext uri="{9D8B030D-6E8A-4147-A177-3AD203B41FA5}">
                      <a16:colId xmlns:a16="http://schemas.microsoft.com/office/drawing/2014/main" val="350696660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8361730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add songs to a personal playlist.The playlist should persist across sessions for registered users.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653197"/>
                  </a:ext>
                </a:extLst>
              </a:tr>
            </a:tbl>
          </a:graphicData>
        </a:graphic>
      </p:graphicFrame>
      <p:graphicFrame>
        <p:nvGraphicFramePr>
          <p:cNvPr id="740" name="Table 28">
            <a:extLst>
              <a:ext uri="{FF2B5EF4-FFF2-40B4-BE49-F238E27FC236}">
                <a16:creationId xmlns:a16="http://schemas.microsoft.com/office/drawing/2014/main" id="{627CDDD4-FFFE-E420-56B6-ADE63C05DAFC}"/>
              </a:ext>
            </a:extLst>
          </p:cNvPr>
          <p:cNvGraphicFramePr>
            <a:graphicFrameLocks noGrp="1"/>
          </p:cNvGraphicFramePr>
          <p:nvPr>
            <p:extLst>
              <p:ext uri="{D42A27DB-BD31-4B8C-83A1-F6EECF244321}">
                <p14:modId xmlns:p14="http://schemas.microsoft.com/office/powerpoint/2010/main" val="1615418385"/>
              </p:ext>
            </p:extLst>
          </p:nvPr>
        </p:nvGraphicFramePr>
        <p:xfrm>
          <a:off x="995363" y="4070468"/>
          <a:ext cx="10706100" cy="1874520"/>
        </p:xfrm>
        <a:graphic>
          <a:graphicData uri="http://schemas.openxmlformats.org/drawingml/2006/table">
            <a:tbl>
              <a:tblPr/>
              <a:tblGrid>
                <a:gridCol w="825500">
                  <a:extLst>
                    <a:ext uri="{9D8B030D-6E8A-4147-A177-3AD203B41FA5}">
                      <a16:colId xmlns:a16="http://schemas.microsoft.com/office/drawing/2014/main" val="4202376956"/>
                    </a:ext>
                  </a:extLst>
                </a:gridCol>
                <a:gridCol w="889000">
                  <a:extLst>
                    <a:ext uri="{9D8B030D-6E8A-4147-A177-3AD203B41FA5}">
                      <a16:colId xmlns:a16="http://schemas.microsoft.com/office/drawing/2014/main" val="2230735544"/>
                    </a:ext>
                  </a:extLst>
                </a:gridCol>
                <a:gridCol w="7416800">
                  <a:extLst>
                    <a:ext uri="{9D8B030D-6E8A-4147-A177-3AD203B41FA5}">
                      <a16:colId xmlns:a16="http://schemas.microsoft.com/office/drawing/2014/main" val="3431219899"/>
                    </a:ext>
                  </a:extLst>
                </a:gridCol>
                <a:gridCol w="787400">
                  <a:extLst>
                    <a:ext uri="{9D8B030D-6E8A-4147-A177-3AD203B41FA5}">
                      <a16:colId xmlns:a16="http://schemas.microsoft.com/office/drawing/2014/main" val="736131657"/>
                    </a:ext>
                  </a:extLst>
                </a:gridCol>
                <a:gridCol w="787400">
                  <a:extLst>
                    <a:ext uri="{9D8B030D-6E8A-4147-A177-3AD203B41FA5}">
                      <a16:colId xmlns:a16="http://schemas.microsoft.com/office/drawing/2014/main" val="2151645151"/>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create and customize multiple playlists for different moods or occasions.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0944712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new playlists and give them custom names.Users can add or remove songs from playlists.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36030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additional information about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42584970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access additional information about recommended songs by clicking on them.Information should be presented in a clear and concise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327206"/>
                  </a:ext>
                </a:extLst>
              </a:tr>
            </a:tbl>
          </a:graphicData>
        </a:graphic>
      </p:graphicFrame>
      <p:pic>
        <p:nvPicPr>
          <p:cNvPr id="2" name="Picture 1">
            <a:extLst>
              <a:ext uri="{FF2B5EF4-FFF2-40B4-BE49-F238E27FC236}">
                <a16:creationId xmlns:a16="http://schemas.microsoft.com/office/drawing/2014/main" id="{30290654-27CE-E608-CD4F-E79C558594C5}"/>
              </a:ext>
            </a:extLst>
          </p:cNvPr>
          <p:cNvPicPr>
            <a:picLocks noChangeAspect="1"/>
          </p:cNvPicPr>
          <p:nvPr/>
        </p:nvPicPr>
        <p:blipFill>
          <a:blip r:embed="rId2"/>
          <a:stretch>
            <a:fillRect/>
          </a:stretch>
        </p:blipFill>
        <p:spPr>
          <a:xfrm>
            <a:off x="11582400" y="5786945"/>
            <a:ext cx="609600" cy="6096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1977-8B39-D9DD-CFC1-D0EED0646B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BF5ED76-ECC1-E29F-2D5B-F6019D6349B3}"/>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A5CC0991-12D6-03DD-7977-8E68FB15F89F}"/>
              </a:ext>
            </a:extLst>
          </p:cNvPr>
          <p:cNvSpPr>
            <a:spLocks noGrp="1"/>
          </p:cNvSpPr>
          <p:nvPr>
            <p:ph type="ftr" sz="quarter" idx="11"/>
          </p:nvPr>
        </p:nvSpPr>
        <p:spPr/>
        <p:txBody>
          <a:bodyPr/>
          <a:lstStyle/>
          <a:p>
            <a:r>
              <a:rPr lang="en-US"/>
              <a:t>MoodSphere</a:t>
            </a:r>
          </a:p>
        </p:txBody>
      </p:sp>
      <p:pic>
        <p:nvPicPr>
          <p:cNvPr id="19" name="Picture Placeholder 18" descr="A person in a white shirt&#10;&#10;Description automatically generated">
            <a:extLst>
              <a:ext uri="{FF2B5EF4-FFF2-40B4-BE49-F238E27FC236}">
                <a16:creationId xmlns:a16="http://schemas.microsoft.com/office/drawing/2014/main" id="{147C4149-DE2F-A913-8590-16D3D4FFB704}"/>
              </a:ext>
            </a:extLst>
          </p:cNvPr>
          <p:cNvPicPr>
            <a:picLocks noGrp="1" noChangeAspect="1"/>
          </p:cNvPicPr>
          <p:nvPr>
            <p:ph type="pic" sz="quarter" idx="13"/>
          </p:nvPr>
        </p:nvPicPr>
        <p:blipFill>
          <a:blip r:embed="rId3"/>
          <a:srcRect/>
          <a:stretch>
            <a:fillRect/>
          </a:stretch>
        </p:blipFill>
        <p:spPr/>
      </p:pic>
      <p:pic>
        <p:nvPicPr>
          <p:cNvPr id="23" name="Picture Placeholder 22" descr="A person taking a selfie&#10;&#10;Description automatically generated">
            <a:extLst>
              <a:ext uri="{FF2B5EF4-FFF2-40B4-BE49-F238E27FC236}">
                <a16:creationId xmlns:a16="http://schemas.microsoft.com/office/drawing/2014/main" id="{B01C6D27-3B6C-BD41-DFB4-91BE480A91C1}"/>
              </a:ext>
            </a:extLst>
          </p:cNvPr>
          <p:cNvPicPr>
            <a:picLocks noGrp="1" noChangeAspect="1"/>
          </p:cNvPicPr>
          <p:nvPr>
            <p:ph type="pic" sz="quarter" idx="14"/>
          </p:nvPr>
        </p:nvPicPr>
        <p:blipFill rotWithShape="1">
          <a:blip r:embed="rId4"/>
          <a:srcRect l="457" t="31105" r="-457" b="12596"/>
          <a:stretch/>
        </p:blipFill>
        <p:spPr>
          <a:xfrm>
            <a:off x="3668894" y="1819656"/>
            <a:ext cx="2282932" cy="2282932"/>
          </a:xfrm>
        </p:spPr>
      </p:pic>
      <p:sp>
        <p:nvSpPr>
          <p:cNvPr id="46" name="Text Placeholder 45">
            <a:extLst>
              <a:ext uri="{FF2B5EF4-FFF2-40B4-BE49-F238E27FC236}">
                <a16:creationId xmlns:a16="http://schemas.microsoft.com/office/drawing/2014/main" id="{99100D7D-8AC1-82EE-D920-B69EF75AEF09}"/>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Nisarg Bhuva</a:t>
            </a:r>
          </a:p>
        </p:txBody>
      </p:sp>
      <p:sp>
        <p:nvSpPr>
          <p:cNvPr id="47" name="Text Placeholder 46">
            <a:extLst>
              <a:ext uri="{FF2B5EF4-FFF2-40B4-BE49-F238E27FC236}">
                <a16:creationId xmlns:a16="http://schemas.microsoft.com/office/drawing/2014/main" id="{2ED4E10B-7819-1E43-45FC-83AFDCC59795}"/>
              </a:ext>
            </a:extLst>
          </p:cNvPr>
          <p:cNvSpPr>
            <a:spLocks noGrp="1"/>
          </p:cNvSpPr>
          <p:nvPr>
            <p:ph type="body" sz="quarter" idx="21"/>
          </p:nvPr>
        </p:nvSpPr>
        <p:spPr/>
        <p:txBody>
          <a:bodyPr vert="horz" lIns="45720" tIns="45720" rIns="45720" bIns="45720" rtlCol="0" anchor="t">
            <a:normAutofit/>
          </a:bodyPr>
          <a:lstStyle/>
          <a:p>
            <a:r>
              <a:rPr lang="en-US"/>
              <a:t>Scrum Master/QA</a:t>
            </a:r>
          </a:p>
        </p:txBody>
      </p:sp>
      <p:sp>
        <p:nvSpPr>
          <p:cNvPr id="48" name="Text Placeholder 47">
            <a:extLst>
              <a:ext uri="{FF2B5EF4-FFF2-40B4-BE49-F238E27FC236}">
                <a16:creationId xmlns:a16="http://schemas.microsoft.com/office/drawing/2014/main" id="{E7DD4C74-19A5-0DD3-3A40-0EA58ADEAD30}"/>
              </a:ext>
            </a:extLst>
          </p:cNvPr>
          <p:cNvSpPr>
            <a:spLocks noGrp="1"/>
          </p:cNvSpPr>
          <p:nvPr>
            <p:ph type="body" sz="quarter" idx="22"/>
          </p:nvPr>
        </p:nvSpPr>
        <p:spPr/>
        <p:txBody>
          <a:bodyPr>
            <a:normAutofit fontScale="77500" lnSpcReduction="20000"/>
          </a:bodyPr>
          <a:lstStyle/>
          <a:p>
            <a:r>
              <a:rPr lang="en-US">
                <a:effectLst>
                  <a:outerShdw blurRad="38100" dist="38100" dir="2700000" algn="tl">
                    <a:srgbClr val="000000">
                      <a:alpha val="43137"/>
                    </a:srgbClr>
                  </a:outerShdw>
                </a:effectLst>
              </a:rPr>
              <a:t>Shane Parmar</a:t>
            </a:r>
          </a:p>
        </p:txBody>
      </p:sp>
      <p:sp>
        <p:nvSpPr>
          <p:cNvPr id="49" name="Text Placeholder 48">
            <a:extLst>
              <a:ext uri="{FF2B5EF4-FFF2-40B4-BE49-F238E27FC236}">
                <a16:creationId xmlns:a16="http://schemas.microsoft.com/office/drawing/2014/main" id="{C2AD75CF-F036-B2A7-262B-F17DEBD263BE}"/>
              </a:ext>
            </a:extLst>
          </p:cNvPr>
          <p:cNvSpPr>
            <a:spLocks noGrp="1"/>
          </p:cNvSpPr>
          <p:nvPr>
            <p:ph type="body" sz="quarter" idx="23"/>
          </p:nvPr>
        </p:nvSpPr>
        <p:spPr/>
        <p:txBody>
          <a:bodyPr vert="horz" lIns="45720" tIns="45720" rIns="45720" bIns="45720" rtlCol="0" anchor="t">
            <a:normAutofit fontScale="92500"/>
          </a:bodyPr>
          <a:lstStyle/>
          <a:p>
            <a:r>
              <a:rPr lang="en-US"/>
              <a:t>Backend Developer/Product Owner</a:t>
            </a:r>
          </a:p>
        </p:txBody>
      </p:sp>
      <p:sp>
        <p:nvSpPr>
          <p:cNvPr id="50" name="Text Placeholder 49">
            <a:extLst>
              <a:ext uri="{FF2B5EF4-FFF2-40B4-BE49-F238E27FC236}">
                <a16:creationId xmlns:a16="http://schemas.microsoft.com/office/drawing/2014/main" id="{5D2DD1C8-0C9B-C352-2A29-71B6ECBE1676}"/>
              </a:ext>
            </a:extLst>
          </p:cNvPr>
          <p:cNvSpPr>
            <a:spLocks noGrp="1"/>
          </p:cNvSpPr>
          <p:nvPr>
            <p:ph type="body" sz="quarter" idx="24"/>
          </p:nvPr>
        </p:nvSpPr>
        <p:spPr/>
        <p:txBody>
          <a:bodyPr>
            <a:normAutofit fontScale="77500" lnSpcReduction="20000"/>
          </a:bodyPr>
          <a:lstStyle/>
          <a:p>
            <a:r>
              <a:rPr lang="en-US">
                <a:effectLst>
                  <a:outerShdw blurRad="38100" dist="38100" dir="2700000" algn="tl">
                    <a:srgbClr val="000000">
                      <a:alpha val="43137"/>
                    </a:srgbClr>
                  </a:outerShdw>
                </a:effectLst>
              </a:rPr>
              <a:t>Urmil Trivedi</a:t>
            </a:r>
          </a:p>
        </p:txBody>
      </p:sp>
      <p:sp>
        <p:nvSpPr>
          <p:cNvPr id="51" name="Text Placeholder 50">
            <a:extLst>
              <a:ext uri="{FF2B5EF4-FFF2-40B4-BE49-F238E27FC236}">
                <a16:creationId xmlns:a16="http://schemas.microsoft.com/office/drawing/2014/main" id="{6B3A0B8E-A02D-CD9D-025A-58530ABFC15D}"/>
              </a:ext>
            </a:extLst>
          </p:cNvPr>
          <p:cNvSpPr>
            <a:spLocks noGrp="1"/>
          </p:cNvSpPr>
          <p:nvPr>
            <p:ph type="body" sz="quarter" idx="25"/>
          </p:nvPr>
        </p:nvSpPr>
        <p:spPr/>
        <p:txBody>
          <a:bodyPr vert="horz" lIns="45720" tIns="45720" rIns="45720" bIns="45720" rtlCol="0" anchor="t">
            <a:normAutofit/>
          </a:bodyPr>
          <a:lstStyle/>
          <a:p>
            <a:r>
              <a:rPr lang="en-US"/>
              <a:t>Architect/Developer</a:t>
            </a:r>
          </a:p>
        </p:txBody>
      </p:sp>
      <p:sp>
        <p:nvSpPr>
          <p:cNvPr id="52" name="Text Placeholder 51">
            <a:extLst>
              <a:ext uri="{FF2B5EF4-FFF2-40B4-BE49-F238E27FC236}">
                <a16:creationId xmlns:a16="http://schemas.microsoft.com/office/drawing/2014/main" id="{130F1066-C256-22FC-A143-14D5558FD086}"/>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Vijay </a:t>
            </a:r>
            <a:r>
              <a:rPr lang="en-US" sz="1400" err="1">
                <a:effectLst>
                  <a:outerShdw blurRad="38100" dist="38100" dir="2700000" algn="tl">
                    <a:srgbClr val="000000">
                      <a:alpha val="43137"/>
                    </a:srgbClr>
                  </a:outerShdw>
                </a:effectLst>
              </a:rPr>
              <a:t>Devkate</a:t>
            </a:r>
          </a:p>
          <a:p>
            <a:endParaRPr lang="en-US"/>
          </a:p>
        </p:txBody>
      </p:sp>
      <p:sp>
        <p:nvSpPr>
          <p:cNvPr id="53" name="Text Placeholder 52">
            <a:extLst>
              <a:ext uri="{FF2B5EF4-FFF2-40B4-BE49-F238E27FC236}">
                <a16:creationId xmlns:a16="http://schemas.microsoft.com/office/drawing/2014/main" id="{06D3D7FC-A5C4-00D4-1FF0-9E8D9C2EA1E0}"/>
              </a:ext>
            </a:extLst>
          </p:cNvPr>
          <p:cNvSpPr>
            <a:spLocks noGrp="1"/>
          </p:cNvSpPr>
          <p:nvPr>
            <p:ph type="body" sz="quarter" idx="27"/>
          </p:nvPr>
        </p:nvSpPr>
        <p:spPr/>
        <p:txBody>
          <a:bodyPr vert="horz" lIns="45720" tIns="45720" rIns="45720" bIns="45720" rtlCol="0" anchor="t">
            <a:normAutofit/>
          </a:bodyPr>
          <a:lstStyle/>
          <a:p>
            <a:r>
              <a:rPr lang="en-US"/>
              <a:t>ML Engineer/ UI Designer</a:t>
            </a:r>
          </a:p>
        </p:txBody>
      </p:sp>
      <p:sp>
        <p:nvSpPr>
          <p:cNvPr id="10" name="Slide Number Placeholder 9">
            <a:extLst>
              <a:ext uri="{FF2B5EF4-FFF2-40B4-BE49-F238E27FC236}">
                <a16:creationId xmlns:a16="http://schemas.microsoft.com/office/drawing/2014/main" id="{4CC028C5-F660-02B9-BBF7-1B7960E77778}"/>
              </a:ext>
            </a:extLst>
          </p:cNvPr>
          <p:cNvSpPr>
            <a:spLocks noGrp="1"/>
          </p:cNvSpPr>
          <p:nvPr>
            <p:ph type="sldNum" sz="quarter" idx="12"/>
          </p:nvPr>
        </p:nvSpPr>
        <p:spPr/>
        <p:txBody>
          <a:bodyPr/>
          <a:lstStyle/>
          <a:p>
            <a:fld id="{8B48EBF6-60E6-462A-9155-5FAF136BCCBC}" type="slidenum">
              <a:rPr lang="en-US" smtClean="0"/>
              <a:pPr/>
              <a:t>4</a:t>
            </a:fld>
            <a:endParaRPr lang="en-US"/>
          </a:p>
        </p:txBody>
      </p:sp>
      <p:pic>
        <p:nvPicPr>
          <p:cNvPr id="20" name="Picture Placeholder 19">
            <a:extLst>
              <a:ext uri="{FF2B5EF4-FFF2-40B4-BE49-F238E27FC236}">
                <a16:creationId xmlns:a16="http://schemas.microsoft.com/office/drawing/2014/main" id="{04F98ACB-83DD-4EDA-4705-CA973477F624}"/>
              </a:ext>
            </a:extLst>
          </p:cNvPr>
          <p:cNvPicPr>
            <a:picLocks noGrp="1" noChangeAspect="1"/>
          </p:cNvPicPr>
          <p:nvPr>
            <p:ph type="pic" sz="quarter" idx="15"/>
          </p:nvPr>
        </p:nvPicPr>
        <p:blipFill>
          <a:blip r:embed="rId5"/>
          <a:srcRect t="22752" b="22752"/>
          <a:stretch>
            <a:fillRect/>
          </a:stretch>
        </p:blipFill>
        <p:spPr/>
      </p:pic>
      <p:pic>
        <p:nvPicPr>
          <p:cNvPr id="25" name="Picture Placeholder 24">
            <a:extLst>
              <a:ext uri="{FF2B5EF4-FFF2-40B4-BE49-F238E27FC236}">
                <a16:creationId xmlns:a16="http://schemas.microsoft.com/office/drawing/2014/main" id="{D60224F2-985E-99F5-1682-7390930ACE1E}"/>
              </a:ext>
            </a:extLst>
          </p:cNvPr>
          <p:cNvPicPr>
            <a:picLocks noGrp="1" noChangeAspect="1"/>
          </p:cNvPicPr>
          <p:nvPr>
            <p:ph type="pic" sz="quarter" idx="16"/>
          </p:nvPr>
        </p:nvPicPr>
        <p:blipFill>
          <a:blip r:embed="rId6"/>
          <a:srcRect t="12526" b="12526"/>
          <a:stretch>
            <a:fillRect/>
          </a:stretch>
        </p:blipFill>
        <p:spPr/>
      </p:pic>
    </p:spTree>
    <p:extLst>
      <p:ext uri="{BB962C8B-B14F-4D97-AF65-F5344CB8AC3E}">
        <p14:creationId xmlns:p14="http://schemas.microsoft.com/office/powerpoint/2010/main" val="3221699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Footer Placeholder 4">
            <a:extLst>
              <a:ext uri="{FF2B5EF4-FFF2-40B4-BE49-F238E27FC236}">
                <a16:creationId xmlns:a16="http://schemas.microsoft.com/office/drawing/2014/main" id="{B804165F-6EAB-13DB-0103-36D051E77327}"/>
              </a:ext>
            </a:extLst>
          </p:cNvPr>
          <p:cNvSpPr txBox="1"/>
          <p:nvPr/>
        </p:nvSpPr>
        <p:spPr>
          <a:xfrm>
            <a:off x="4887913" y="6507163"/>
            <a:ext cx="5810250" cy="230187"/>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graphicFrame>
        <p:nvGraphicFramePr>
          <p:cNvPr id="744" name="Table 10">
            <a:extLst>
              <a:ext uri="{FF2B5EF4-FFF2-40B4-BE49-F238E27FC236}">
                <a16:creationId xmlns:a16="http://schemas.microsoft.com/office/drawing/2014/main" id="{B0EACBA4-41AC-F250-93E8-49DE7EA9BB59}"/>
              </a:ext>
            </a:extLst>
          </p:cNvPr>
          <p:cNvGraphicFramePr/>
          <p:nvPr>
            <p:extLst>
              <p:ext uri="{D42A27DB-BD31-4B8C-83A1-F6EECF244321}">
                <p14:modId xmlns:p14="http://schemas.microsoft.com/office/powerpoint/2010/main" val="1168631706"/>
              </p:ext>
            </p:extLst>
          </p:nvPr>
        </p:nvGraphicFramePr>
        <p:xfrm>
          <a:off x="987778" y="1063036"/>
          <a:ext cx="10715505" cy="446087"/>
        </p:xfrm>
        <a:graphic>
          <a:graphicData uri="http://schemas.openxmlformats.org/drawingml/2006/table">
            <a:tbl>
              <a:tblPr bandRow="1"/>
              <a:tblGrid>
                <a:gridCol w="826225">
                  <a:extLst>
                    <a:ext uri="{9D8B030D-6E8A-4147-A177-3AD203B41FA5}">
                      <a16:colId xmlns:a16="http://schemas.microsoft.com/office/drawing/2014/main" val="20000"/>
                    </a:ext>
                  </a:extLst>
                </a:gridCol>
                <a:gridCol w="889781">
                  <a:extLst>
                    <a:ext uri="{9D8B030D-6E8A-4147-A177-3AD203B41FA5}">
                      <a16:colId xmlns:a16="http://schemas.microsoft.com/office/drawing/2014/main" val="20001"/>
                    </a:ext>
                  </a:extLst>
                </a:gridCol>
                <a:gridCol w="7423317">
                  <a:extLst>
                    <a:ext uri="{9D8B030D-6E8A-4147-A177-3AD203B41FA5}">
                      <a16:colId xmlns:a16="http://schemas.microsoft.com/office/drawing/2014/main" val="20002"/>
                    </a:ext>
                  </a:extLst>
                </a:gridCol>
                <a:gridCol w="788091">
                  <a:extLst>
                    <a:ext uri="{9D8B030D-6E8A-4147-A177-3AD203B41FA5}">
                      <a16:colId xmlns:a16="http://schemas.microsoft.com/office/drawing/2014/main" val="20003"/>
                    </a:ext>
                  </a:extLst>
                </a:gridCol>
                <a:gridCol w="788091">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Story Points</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User Story</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Sprint</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45" name="Table 22">
            <a:extLst>
              <a:ext uri="{FF2B5EF4-FFF2-40B4-BE49-F238E27FC236}">
                <a16:creationId xmlns:a16="http://schemas.microsoft.com/office/drawing/2014/main" id="{00103157-7B2A-3CB4-2317-DC2010959198}"/>
              </a:ext>
            </a:extLst>
          </p:cNvPr>
          <p:cNvGraphicFramePr>
            <a:graphicFrameLocks noGrp="1"/>
          </p:cNvGraphicFramePr>
          <p:nvPr>
            <p:extLst>
              <p:ext uri="{D42A27DB-BD31-4B8C-83A1-F6EECF244321}">
                <p14:modId xmlns:p14="http://schemas.microsoft.com/office/powerpoint/2010/main" val="3250256043"/>
              </p:ext>
            </p:extLst>
          </p:nvPr>
        </p:nvGraphicFramePr>
        <p:xfrm>
          <a:off x="995363" y="1508125"/>
          <a:ext cx="10723562" cy="902970"/>
        </p:xfrm>
        <a:graphic>
          <a:graphicData uri="http://schemas.openxmlformats.org/drawingml/2006/table">
            <a:tbl>
              <a:tblPr/>
              <a:tblGrid>
                <a:gridCol w="825500">
                  <a:extLst>
                    <a:ext uri="{9D8B030D-6E8A-4147-A177-3AD203B41FA5}">
                      <a16:colId xmlns:a16="http://schemas.microsoft.com/office/drawing/2014/main" val="344907962"/>
                    </a:ext>
                  </a:extLst>
                </a:gridCol>
                <a:gridCol w="890587">
                  <a:extLst>
                    <a:ext uri="{9D8B030D-6E8A-4147-A177-3AD203B41FA5}">
                      <a16:colId xmlns:a16="http://schemas.microsoft.com/office/drawing/2014/main" val="290870139"/>
                    </a:ext>
                  </a:extLst>
                </a:gridCol>
                <a:gridCol w="7429500">
                  <a:extLst>
                    <a:ext uri="{9D8B030D-6E8A-4147-A177-3AD203B41FA5}">
                      <a16:colId xmlns:a16="http://schemas.microsoft.com/office/drawing/2014/main" val="1773356655"/>
                    </a:ext>
                  </a:extLst>
                </a:gridCol>
                <a:gridCol w="788988">
                  <a:extLst>
                    <a:ext uri="{9D8B030D-6E8A-4147-A177-3AD203B41FA5}">
                      <a16:colId xmlns:a16="http://schemas.microsoft.com/office/drawing/2014/main" val="3195774381"/>
                    </a:ext>
                  </a:extLst>
                </a:gridCol>
                <a:gridCol w="788987">
                  <a:extLst>
                    <a:ext uri="{9D8B030D-6E8A-4147-A177-3AD203B41FA5}">
                      <a16:colId xmlns:a16="http://schemas.microsoft.com/office/drawing/2014/main" val="4098530384"/>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provide feedback on recommended songs or report any issues encountered while using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1165538"/>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a feedback mechanism to submit comments or report problems orproblems.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70946"/>
                  </a:ext>
                </a:extLst>
              </a:tr>
            </a:tbl>
          </a:graphicData>
        </a:graphic>
      </p:graphicFrame>
      <p:graphicFrame>
        <p:nvGraphicFramePr>
          <p:cNvPr id="746" name="Table 24">
            <a:extLst>
              <a:ext uri="{FF2B5EF4-FFF2-40B4-BE49-F238E27FC236}">
                <a16:creationId xmlns:a16="http://schemas.microsoft.com/office/drawing/2014/main" id="{1363EAA6-6C11-5F0E-D0D5-08920FD7A77F}"/>
              </a:ext>
            </a:extLst>
          </p:cNvPr>
          <p:cNvGraphicFramePr>
            <a:graphicFrameLocks noGrp="1"/>
          </p:cNvGraphicFramePr>
          <p:nvPr>
            <p:extLst>
              <p:ext uri="{D42A27DB-BD31-4B8C-83A1-F6EECF244321}">
                <p14:modId xmlns:p14="http://schemas.microsoft.com/office/powerpoint/2010/main" val="2992222554"/>
              </p:ext>
            </p:extLst>
          </p:nvPr>
        </p:nvGraphicFramePr>
        <p:xfrm>
          <a:off x="995363" y="2220913"/>
          <a:ext cx="10710862" cy="923043"/>
        </p:xfrm>
        <a:graphic>
          <a:graphicData uri="http://schemas.openxmlformats.org/drawingml/2006/table">
            <a:tbl>
              <a:tblPr/>
              <a:tblGrid>
                <a:gridCol w="825500">
                  <a:extLst>
                    <a:ext uri="{9D8B030D-6E8A-4147-A177-3AD203B41FA5}">
                      <a16:colId xmlns:a16="http://schemas.microsoft.com/office/drawing/2014/main" val="3247564651"/>
                    </a:ext>
                  </a:extLst>
                </a:gridCol>
                <a:gridCol w="889000">
                  <a:extLst>
                    <a:ext uri="{9D8B030D-6E8A-4147-A177-3AD203B41FA5}">
                      <a16:colId xmlns:a16="http://schemas.microsoft.com/office/drawing/2014/main" val="353849521"/>
                    </a:ext>
                  </a:extLst>
                </a:gridCol>
                <a:gridCol w="7421562">
                  <a:extLst>
                    <a:ext uri="{9D8B030D-6E8A-4147-A177-3AD203B41FA5}">
                      <a16:colId xmlns:a16="http://schemas.microsoft.com/office/drawing/2014/main" val="1658684136"/>
                    </a:ext>
                  </a:extLst>
                </a:gridCol>
                <a:gridCol w="787400">
                  <a:extLst>
                    <a:ext uri="{9D8B030D-6E8A-4147-A177-3AD203B41FA5}">
                      <a16:colId xmlns:a16="http://schemas.microsoft.com/office/drawing/2014/main" val="2156669410"/>
                    </a:ext>
                  </a:extLst>
                </a:gridCol>
                <a:gridCol w="787400">
                  <a:extLst>
                    <a:ext uri="{9D8B030D-6E8A-4147-A177-3AD203B41FA5}">
                      <a16:colId xmlns:a16="http://schemas.microsoft.com/office/drawing/2014/main" val="3321642384"/>
                    </a:ext>
                  </a:extLst>
                </a:gridCol>
              </a:tblGrid>
              <a:tr h="45155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clear my mood selection and start over if I'm not satisfied with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588883323"/>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clear their mood selection and return to the initial state.Clearing the mood selection should reset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758617"/>
                  </a:ext>
                </a:extLst>
              </a:tr>
            </a:tbl>
          </a:graphicData>
        </a:graphic>
      </p:graphicFrame>
      <p:graphicFrame>
        <p:nvGraphicFramePr>
          <p:cNvPr id="747" name="Table 26">
            <a:extLst>
              <a:ext uri="{FF2B5EF4-FFF2-40B4-BE49-F238E27FC236}">
                <a16:creationId xmlns:a16="http://schemas.microsoft.com/office/drawing/2014/main" id="{540F6BC3-5DF0-91EB-133A-437C81A279CA}"/>
              </a:ext>
            </a:extLst>
          </p:cNvPr>
          <p:cNvGraphicFramePr>
            <a:graphicFrameLocks noGrp="1"/>
          </p:cNvGraphicFramePr>
          <p:nvPr>
            <p:extLst>
              <p:ext uri="{D42A27DB-BD31-4B8C-83A1-F6EECF244321}">
                <p14:modId xmlns:p14="http://schemas.microsoft.com/office/powerpoint/2010/main" val="4091452550"/>
              </p:ext>
            </p:extLst>
          </p:nvPr>
        </p:nvGraphicFramePr>
        <p:xfrm>
          <a:off x="995363" y="3122613"/>
          <a:ext cx="10706100" cy="952500"/>
        </p:xfrm>
        <a:graphic>
          <a:graphicData uri="http://schemas.openxmlformats.org/drawingml/2006/table">
            <a:tbl>
              <a:tblPr/>
              <a:tblGrid>
                <a:gridCol w="825500">
                  <a:extLst>
                    <a:ext uri="{9D8B030D-6E8A-4147-A177-3AD203B41FA5}">
                      <a16:colId xmlns:a16="http://schemas.microsoft.com/office/drawing/2014/main" val="1946601549"/>
                    </a:ext>
                  </a:extLst>
                </a:gridCol>
                <a:gridCol w="889000">
                  <a:extLst>
                    <a:ext uri="{9D8B030D-6E8A-4147-A177-3AD203B41FA5}">
                      <a16:colId xmlns:a16="http://schemas.microsoft.com/office/drawing/2014/main" val="591911182"/>
                    </a:ext>
                  </a:extLst>
                </a:gridCol>
                <a:gridCol w="7416800">
                  <a:extLst>
                    <a:ext uri="{9D8B030D-6E8A-4147-A177-3AD203B41FA5}">
                      <a16:colId xmlns:a16="http://schemas.microsoft.com/office/drawing/2014/main" val="2480698144"/>
                    </a:ext>
                  </a:extLst>
                </a:gridCol>
                <a:gridCol w="787400">
                  <a:extLst>
                    <a:ext uri="{9D8B030D-6E8A-4147-A177-3AD203B41FA5}">
                      <a16:colId xmlns:a16="http://schemas.microsoft.com/office/drawing/2014/main" val="3504506096"/>
                    </a:ext>
                  </a:extLst>
                </a:gridCol>
                <a:gridCol w="787400">
                  <a:extLst>
                    <a:ext uri="{9D8B030D-6E8A-4147-A177-3AD203B41FA5}">
                      <a16:colId xmlns:a16="http://schemas.microsoft.com/office/drawing/2014/main" val="2867925699"/>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clear instructions and guidance on how to use its features effectively.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0192513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include help documentation or tooltips to explain its functionality.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9290223"/>
                  </a:ext>
                </a:extLst>
              </a:tr>
            </a:tbl>
          </a:graphicData>
        </a:graphic>
      </p:graphicFrame>
      <p:graphicFrame>
        <p:nvGraphicFramePr>
          <p:cNvPr id="748" name="Table 28">
            <a:extLst>
              <a:ext uri="{FF2B5EF4-FFF2-40B4-BE49-F238E27FC236}">
                <a16:creationId xmlns:a16="http://schemas.microsoft.com/office/drawing/2014/main" id="{E708AC92-EE80-6E36-F3E8-4ED6BBFC6805}"/>
              </a:ext>
            </a:extLst>
          </p:cNvPr>
          <p:cNvGraphicFramePr>
            <a:graphicFrameLocks noGrp="1"/>
          </p:cNvGraphicFramePr>
          <p:nvPr>
            <p:extLst>
              <p:ext uri="{D42A27DB-BD31-4B8C-83A1-F6EECF244321}">
                <p14:modId xmlns:p14="http://schemas.microsoft.com/office/powerpoint/2010/main" val="121886963"/>
              </p:ext>
            </p:extLst>
          </p:nvPr>
        </p:nvGraphicFramePr>
        <p:xfrm>
          <a:off x="995363" y="4070468"/>
          <a:ext cx="10706100" cy="2057400"/>
        </p:xfrm>
        <a:graphic>
          <a:graphicData uri="http://schemas.openxmlformats.org/drawingml/2006/table">
            <a:tbl>
              <a:tblPr/>
              <a:tblGrid>
                <a:gridCol w="825500">
                  <a:extLst>
                    <a:ext uri="{9D8B030D-6E8A-4147-A177-3AD203B41FA5}">
                      <a16:colId xmlns:a16="http://schemas.microsoft.com/office/drawing/2014/main" val="1453286187"/>
                    </a:ext>
                  </a:extLst>
                </a:gridCol>
                <a:gridCol w="889000">
                  <a:extLst>
                    <a:ext uri="{9D8B030D-6E8A-4147-A177-3AD203B41FA5}">
                      <a16:colId xmlns:a16="http://schemas.microsoft.com/office/drawing/2014/main" val="2989520312"/>
                    </a:ext>
                  </a:extLst>
                </a:gridCol>
                <a:gridCol w="7416800">
                  <a:extLst>
                    <a:ext uri="{9D8B030D-6E8A-4147-A177-3AD203B41FA5}">
                      <a16:colId xmlns:a16="http://schemas.microsoft.com/office/drawing/2014/main" val="3889426422"/>
                    </a:ext>
                  </a:extLst>
                </a:gridCol>
                <a:gridCol w="787400">
                  <a:extLst>
                    <a:ext uri="{9D8B030D-6E8A-4147-A177-3AD203B41FA5}">
                      <a16:colId xmlns:a16="http://schemas.microsoft.com/office/drawing/2014/main" val="3424689361"/>
                    </a:ext>
                  </a:extLst>
                </a:gridCol>
                <a:gridCol w="787400">
                  <a:extLst>
                    <a:ext uri="{9D8B030D-6E8A-4147-A177-3AD203B41FA5}">
                      <a16:colId xmlns:a16="http://schemas.microsoft.com/office/drawing/2014/main" val="76778631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display loading indicators or progress bars to indicate when mood analysis and song retrieval are in progress.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28601798"/>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see visual cues indicating that the application is processing their request.Loading indicators should be displayed prominently and disappear once processing is complete.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4711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store uploaded pictures for future reference.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 To Do</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84700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Uploaded pictures should be saved securely in the user's account.Users should be able to access their stored pictures from their profile or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1307071"/>
                  </a:ext>
                </a:extLst>
              </a:tr>
            </a:tbl>
          </a:graphicData>
        </a:graphic>
      </p:graphicFrame>
      <p:pic>
        <p:nvPicPr>
          <p:cNvPr id="2" name="Picture 1">
            <a:extLst>
              <a:ext uri="{FF2B5EF4-FFF2-40B4-BE49-F238E27FC236}">
                <a16:creationId xmlns:a16="http://schemas.microsoft.com/office/drawing/2014/main" id="{EEEEE40B-CBA0-2A1B-281F-569AB9A01172}"/>
              </a:ext>
            </a:extLst>
          </p:cNvPr>
          <p:cNvPicPr>
            <a:picLocks noChangeAspect="1"/>
          </p:cNvPicPr>
          <p:nvPr/>
        </p:nvPicPr>
        <p:blipFill>
          <a:blip r:embed="rId2"/>
          <a:stretch>
            <a:fillRect/>
          </a:stretch>
        </p:blipFill>
        <p:spPr>
          <a:xfrm>
            <a:off x="11582400" y="5823068"/>
            <a:ext cx="609600" cy="609600"/>
          </a:xfrm>
          <a:prstGeom prst="rect">
            <a:avLst/>
          </a:prstGeom>
        </p:spPr>
      </p:pic>
      <p:sp>
        <p:nvSpPr>
          <p:cNvPr id="3" name="TextBox 2">
            <a:extLst>
              <a:ext uri="{FF2B5EF4-FFF2-40B4-BE49-F238E27FC236}">
                <a16:creationId xmlns:a16="http://schemas.microsoft.com/office/drawing/2014/main" id="{1DD6895B-A2AC-F2B0-7BD8-86EA1DDE35AA}"/>
              </a:ext>
            </a:extLst>
          </p:cNvPr>
          <p:cNvSpPr txBox="1"/>
          <p:nvPr/>
        </p:nvSpPr>
        <p:spPr>
          <a:xfrm>
            <a:off x="11060596" y="6496878"/>
            <a:ext cx="5814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D0D0D"/>
                </a:solidFill>
                <a:latin typeface="Tw Cen MT Condensed"/>
              </a:rPr>
              <a:t>40</a:t>
            </a:r>
            <a:endParaRPr 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Footer Placeholder 4">
            <a:extLst>
              <a:ext uri="{FF2B5EF4-FFF2-40B4-BE49-F238E27FC236}">
                <a16:creationId xmlns:a16="http://schemas.microsoft.com/office/drawing/2014/main" id="{4B6B55D5-70EF-E417-E77F-54797994D123}"/>
              </a:ext>
            </a:extLst>
          </p:cNvPr>
          <p:cNvSpPr txBox="1"/>
          <p:nvPr/>
        </p:nvSpPr>
        <p:spPr>
          <a:xfrm>
            <a:off x="4887913" y="6507163"/>
            <a:ext cx="5810250" cy="230187"/>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graphicFrame>
        <p:nvGraphicFramePr>
          <p:cNvPr id="752" name="Table 10">
            <a:extLst>
              <a:ext uri="{FF2B5EF4-FFF2-40B4-BE49-F238E27FC236}">
                <a16:creationId xmlns:a16="http://schemas.microsoft.com/office/drawing/2014/main" id="{FCC5D2C1-3B10-6C3C-BC05-090FAE8A1889}"/>
              </a:ext>
            </a:extLst>
          </p:cNvPr>
          <p:cNvGraphicFramePr/>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53" name="Table 22">
            <a:extLst>
              <a:ext uri="{FF2B5EF4-FFF2-40B4-BE49-F238E27FC236}">
                <a16:creationId xmlns:a16="http://schemas.microsoft.com/office/drawing/2014/main" id="{23C5DC60-5B04-A754-0053-7A036A09570D}"/>
              </a:ext>
            </a:extLst>
          </p:cNvPr>
          <p:cNvGraphicFramePr>
            <a:graphicFrameLocks noGrp="1"/>
          </p:cNvGraphicFramePr>
          <p:nvPr>
            <p:extLst>
              <p:ext uri="{D42A27DB-BD31-4B8C-83A1-F6EECF244321}">
                <p14:modId xmlns:p14="http://schemas.microsoft.com/office/powerpoint/2010/main" val="3674059731"/>
              </p:ext>
            </p:extLst>
          </p:nvPr>
        </p:nvGraphicFramePr>
        <p:xfrm>
          <a:off x="995363" y="1495425"/>
          <a:ext cx="10723562" cy="704850"/>
        </p:xfrm>
        <a:graphic>
          <a:graphicData uri="http://schemas.openxmlformats.org/drawingml/2006/table">
            <a:tbl>
              <a:tblPr/>
              <a:tblGrid>
                <a:gridCol w="825500">
                  <a:extLst>
                    <a:ext uri="{9D8B030D-6E8A-4147-A177-3AD203B41FA5}">
                      <a16:colId xmlns:a16="http://schemas.microsoft.com/office/drawing/2014/main" val="3151748386"/>
                    </a:ext>
                  </a:extLst>
                </a:gridCol>
                <a:gridCol w="890587">
                  <a:extLst>
                    <a:ext uri="{9D8B030D-6E8A-4147-A177-3AD203B41FA5}">
                      <a16:colId xmlns:a16="http://schemas.microsoft.com/office/drawing/2014/main" val="3713400327"/>
                    </a:ext>
                  </a:extLst>
                </a:gridCol>
                <a:gridCol w="7429500">
                  <a:extLst>
                    <a:ext uri="{9D8B030D-6E8A-4147-A177-3AD203B41FA5}">
                      <a16:colId xmlns:a16="http://schemas.microsoft.com/office/drawing/2014/main" val="3242509939"/>
                    </a:ext>
                  </a:extLst>
                </a:gridCol>
                <a:gridCol w="788988">
                  <a:extLst>
                    <a:ext uri="{9D8B030D-6E8A-4147-A177-3AD203B41FA5}">
                      <a16:colId xmlns:a16="http://schemas.microsoft.com/office/drawing/2014/main" val="1130392652"/>
                    </a:ext>
                  </a:extLst>
                </a:gridCol>
                <a:gridCol w="788987">
                  <a:extLst>
                    <a:ext uri="{9D8B030D-6E8A-4147-A177-3AD203B41FA5}">
                      <a16:colId xmlns:a16="http://schemas.microsoft.com/office/drawing/2014/main" val="1014854636"/>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ability to delete uploaded pictures if needed.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7030A0"/>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023787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delete uploaded pictures from their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account.Deletion</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confirmed with a confirmation prompt to prevent accidental deletion.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029671"/>
                  </a:ext>
                </a:extLst>
              </a:tr>
            </a:tbl>
          </a:graphicData>
        </a:graphic>
      </p:graphicFrame>
      <p:pic>
        <p:nvPicPr>
          <p:cNvPr id="2" name="Picture 1">
            <a:extLst>
              <a:ext uri="{FF2B5EF4-FFF2-40B4-BE49-F238E27FC236}">
                <a16:creationId xmlns:a16="http://schemas.microsoft.com/office/drawing/2014/main" id="{8C033D76-0FEA-A3F5-210C-4472EBD41C18}"/>
              </a:ext>
            </a:extLst>
          </p:cNvPr>
          <p:cNvPicPr>
            <a:picLocks noChangeAspect="1"/>
          </p:cNvPicPr>
          <p:nvPr/>
        </p:nvPicPr>
        <p:blipFill>
          <a:blip r:embed="rId2"/>
          <a:stretch>
            <a:fillRect/>
          </a:stretch>
        </p:blipFill>
        <p:spPr>
          <a:xfrm>
            <a:off x="11582400" y="5720536"/>
            <a:ext cx="609600" cy="609600"/>
          </a:xfrm>
          <a:prstGeom prst="rect">
            <a:avLst/>
          </a:prstGeom>
        </p:spPr>
      </p:pic>
      <p:sp>
        <p:nvSpPr>
          <p:cNvPr id="3" name="TextBox 2">
            <a:extLst>
              <a:ext uri="{FF2B5EF4-FFF2-40B4-BE49-F238E27FC236}">
                <a16:creationId xmlns:a16="http://schemas.microsoft.com/office/drawing/2014/main" id="{E01BAEEE-9290-B300-2A20-53D5BEBD2911}"/>
              </a:ext>
            </a:extLst>
          </p:cNvPr>
          <p:cNvSpPr txBox="1"/>
          <p:nvPr/>
        </p:nvSpPr>
        <p:spPr>
          <a:xfrm>
            <a:off x="10820400" y="6496878"/>
            <a:ext cx="125233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D0D0D"/>
                </a:solidFill>
                <a:latin typeface="Tw Cen MT Condensed"/>
              </a:rPr>
              <a:t>41</a:t>
            </a:r>
            <a:endParaRPr lang="en-US"/>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err="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BackLog</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42</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Tree>
    <p:extLst>
      <p:ext uri="{BB962C8B-B14F-4D97-AF65-F5344CB8AC3E}">
        <p14:creationId xmlns:p14="http://schemas.microsoft.com/office/powerpoint/2010/main" val="3590004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User Stories &amp;</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Acceptance Criteria </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43</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Tree>
    <p:extLst>
      <p:ext uri="{BB962C8B-B14F-4D97-AF65-F5344CB8AC3E}">
        <p14:creationId xmlns:p14="http://schemas.microsoft.com/office/powerpoint/2010/main" val="1041586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xfrm>
            <a:off x="10557412" y="6487269"/>
            <a:ext cx="2154143" cy="274320"/>
          </a:xfrm>
          <a:noFill/>
        </p:spPr>
        <p:txBody>
          <a:bodyPr/>
          <a:lstStyle/>
          <a:p>
            <a:pPr>
              <a:spcBef>
                <a:spcPts val="600"/>
              </a:spcBef>
            </a:pPr>
            <a:fld id="{681E609B-D188-44D4-B59F-4721E3257CB9}" type="slidenum">
              <a:rPr lang="en-US" altLang="en-US"/>
              <a:pPr>
                <a:spcBef>
                  <a:spcPts val="600"/>
                </a:spcBef>
              </a:pPr>
              <a:t>44</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393227325"/>
              </p:ext>
            </p:extLst>
          </p:nvPr>
        </p:nvGraphicFramePr>
        <p:xfrm>
          <a:off x="928041" y="56650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1642707501"/>
              </p:ext>
            </p:extLst>
          </p:nvPr>
        </p:nvGraphicFramePr>
        <p:xfrm>
          <a:off x="928041" y="1010356"/>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file.Supported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3671607751"/>
              </p:ext>
            </p:extLst>
          </p:nvPr>
        </p:nvGraphicFramePr>
        <p:xfrm>
          <a:off x="928041" y="1958211"/>
          <a:ext cx="10706100"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9000">
                  <a:extLst>
                    <a:ext uri="{9D8B030D-6E8A-4147-A177-3AD203B41FA5}">
                      <a16:colId xmlns:a16="http://schemas.microsoft.com/office/drawing/2014/main" val="2193711984"/>
                    </a:ext>
                  </a:extLst>
                </a:gridCol>
                <a:gridCol w="7416800">
                  <a:extLst>
                    <a:ext uri="{9D8B030D-6E8A-4147-A177-3AD203B41FA5}">
                      <a16:colId xmlns:a16="http://schemas.microsoft.com/office/drawing/2014/main" val="683968002"/>
                    </a:ext>
                  </a:extLst>
                </a:gridCol>
                <a:gridCol w="787400">
                  <a:extLst>
                    <a:ext uri="{9D8B030D-6E8A-4147-A177-3AD203B41FA5}">
                      <a16:colId xmlns:a16="http://schemas.microsoft.com/office/drawing/2014/main" val="1169138089"/>
                    </a:ext>
                  </a:extLst>
                </a:gridCol>
                <a:gridCol w="787400">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image.The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user.The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graphicFrame>
        <p:nvGraphicFramePr>
          <p:cNvPr id="3" name="Table 22">
            <a:extLst>
              <a:ext uri="{FF2B5EF4-FFF2-40B4-BE49-F238E27FC236}">
                <a16:creationId xmlns:a16="http://schemas.microsoft.com/office/drawing/2014/main" id="{9D880F17-EA31-11AF-45A5-2A672B53D8B4}"/>
              </a:ext>
            </a:extLst>
          </p:cNvPr>
          <p:cNvGraphicFramePr>
            <a:graphicFrameLocks noGrp="1"/>
          </p:cNvGraphicFramePr>
          <p:nvPr>
            <p:extLst>
              <p:ext uri="{D42A27DB-BD31-4B8C-83A1-F6EECF244321}">
                <p14:modId xmlns:p14="http://schemas.microsoft.com/office/powerpoint/2010/main" val="3397963155"/>
              </p:ext>
            </p:extLst>
          </p:nvPr>
        </p:nvGraphicFramePr>
        <p:xfrm>
          <a:off x="921925" y="3838222"/>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buttons.Users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5" name="Table 22">
            <a:extLst>
              <a:ext uri="{FF2B5EF4-FFF2-40B4-BE49-F238E27FC236}">
                <a16:creationId xmlns:a16="http://schemas.microsoft.com/office/drawing/2014/main" id="{24FB2D03-EC8A-FE3B-23D2-CF91AD8A0B6A}"/>
              </a:ext>
            </a:extLst>
          </p:cNvPr>
          <p:cNvGraphicFramePr>
            <a:graphicFrameLocks noGrp="1"/>
          </p:cNvGraphicFramePr>
          <p:nvPr>
            <p:extLst>
              <p:ext uri="{D42A27DB-BD31-4B8C-83A1-F6EECF244321}">
                <p14:modId xmlns:p14="http://schemas.microsoft.com/office/powerpoint/2010/main" val="1805475735"/>
              </p:ext>
            </p:extLst>
          </p:nvPr>
        </p:nvGraphicFramePr>
        <p:xfrm>
          <a:off x="910696" y="4565532"/>
          <a:ext cx="10738299" cy="704850"/>
        </p:xfrm>
        <a:graphic>
          <a:graphicData uri="http://schemas.openxmlformats.org/drawingml/2006/table">
            <a:tbl>
              <a:tblPr/>
              <a:tblGrid>
                <a:gridCol w="44448">
                  <a:extLst>
                    <a:ext uri="{9D8B030D-6E8A-4147-A177-3AD203B41FA5}">
                      <a16:colId xmlns:a16="http://schemas.microsoft.com/office/drawing/2014/main" val="4090129880"/>
                    </a:ext>
                  </a:extLst>
                </a:gridCol>
                <a:gridCol w="803443">
                  <a:extLst>
                    <a:ext uri="{9D8B030D-6E8A-4147-A177-3AD203B41FA5}">
                      <a16:colId xmlns:a16="http://schemas.microsoft.com/office/drawing/2014/main" val="209425908"/>
                    </a:ext>
                  </a:extLst>
                </a:gridCol>
                <a:gridCol w="878182">
                  <a:extLst>
                    <a:ext uri="{9D8B030D-6E8A-4147-A177-3AD203B41FA5}">
                      <a16:colId xmlns:a16="http://schemas.microsoft.com/office/drawing/2014/main" val="3918125434"/>
                    </a:ext>
                  </a:extLst>
                </a:gridCol>
                <a:gridCol w="7390489">
                  <a:extLst>
                    <a:ext uri="{9D8B030D-6E8A-4147-A177-3AD203B41FA5}">
                      <a16:colId xmlns:a16="http://schemas.microsoft.com/office/drawing/2014/main" val="3755848183"/>
                    </a:ext>
                  </a:extLst>
                </a:gridCol>
                <a:gridCol w="756070">
                  <a:extLst>
                    <a:ext uri="{9D8B030D-6E8A-4147-A177-3AD203B41FA5}">
                      <a16:colId xmlns:a16="http://schemas.microsoft.com/office/drawing/2014/main" val="3261052647"/>
                    </a:ext>
                  </a:extLst>
                </a:gridCol>
                <a:gridCol w="865667">
                  <a:extLst>
                    <a:ext uri="{9D8B030D-6E8A-4147-A177-3AD203B41FA5}">
                      <a16:colId xmlns:a16="http://schemas.microsoft.com/office/drawing/2014/main" val="2620281929"/>
                    </a:ext>
                  </a:extLst>
                </a:gridCol>
              </a:tblGrid>
              <a:tr h="24765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category.Mood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 name="Table 24">
            <a:extLst>
              <a:ext uri="{FF2B5EF4-FFF2-40B4-BE49-F238E27FC236}">
                <a16:creationId xmlns:a16="http://schemas.microsoft.com/office/drawing/2014/main" id="{0B7B907B-7F04-A466-0451-D4F349A2DC2C}"/>
              </a:ext>
            </a:extLst>
          </p:cNvPr>
          <p:cNvGraphicFramePr>
            <a:graphicFrameLocks noGrp="1"/>
          </p:cNvGraphicFramePr>
          <p:nvPr>
            <p:extLst>
              <p:ext uri="{D42A27DB-BD31-4B8C-83A1-F6EECF244321}">
                <p14:modId xmlns:p14="http://schemas.microsoft.com/office/powerpoint/2010/main" val="3129874970"/>
              </p:ext>
            </p:extLst>
          </p:nvPr>
        </p:nvGraphicFramePr>
        <p:xfrm>
          <a:off x="929511" y="5268913"/>
          <a:ext cx="10710862"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9000">
                  <a:extLst>
                    <a:ext uri="{9D8B030D-6E8A-4147-A177-3AD203B41FA5}">
                      <a16:colId xmlns:a16="http://schemas.microsoft.com/office/drawing/2014/main" val="3425186011"/>
                    </a:ext>
                  </a:extLst>
                </a:gridCol>
                <a:gridCol w="7421562">
                  <a:extLst>
                    <a:ext uri="{9D8B030D-6E8A-4147-A177-3AD203B41FA5}">
                      <a16:colId xmlns:a16="http://schemas.microsoft.com/office/drawing/2014/main" val="434525748"/>
                    </a:ext>
                  </a:extLst>
                </a:gridCol>
                <a:gridCol w="787400">
                  <a:extLst>
                    <a:ext uri="{9D8B030D-6E8A-4147-A177-3AD203B41FA5}">
                      <a16:colId xmlns:a16="http://schemas.microsoft.com/office/drawing/2014/main" val="4076010859"/>
                    </a:ext>
                  </a:extLst>
                </a:gridCol>
                <a:gridCol w="787400">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spTree>
    <p:extLst>
      <p:ext uri="{BB962C8B-B14F-4D97-AF65-F5344CB8AC3E}">
        <p14:creationId xmlns:p14="http://schemas.microsoft.com/office/powerpoint/2010/main" val="32371620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graphicFrame>
        <p:nvGraphicFramePr>
          <p:cNvPr id="5" name="Table 24">
            <a:extLst>
              <a:ext uri="{FF2B5EF4-FFF2-40B4-BE49-F238E27FC236}">
                <a16:creationId xmlns:a16="http://schemas.microsoft.com/office/drawing/2014/main" id="{3BEC63F4-9752-E67A-0F84-55808D23A9EE}"/>
              </a:ext>
            </a:extLst>
          </p:cNvPr>
          <p:cNvGraphicFramePr>
            <a:graphicFrameLocks noGrp="1"/>
          </p:cNvGraphicFramePr>
          <p:nvPr>
            <p:extLst>
              <p:ext uri="{D42A27DB-BD31-4B8C-83A1-F6EECF244321}">
                <p14:modId xmlns:p14="http://schemas.microsoft.com/office/powerpoint/2010/main" val="3414467904"/>
              </p:ext>
            </p:extLst>
          </p:nvPr>
        </p:nvGraphicFramePr>
        <p:xfrm>
          <a:off x="929511" y="1004065"/>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resolutions.All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8" name="Table 26">
            <a:extLst>
              <a:ext uri="{FF2B5EF4-FFF2-40B4-BE49-F238E27FC236}">
                <a16:creationId xmlns:a16="http://schemas.microsoft.com/office/drawing/2014/main" id="{36181496-9E6C-85F4-5D45-478E84FEC6B4}"/>
              </a:ext>
            </a:extLst>
          </p:cNvPr>
          <p:cNvGraphicFramePr>
            <a:graphicFrameLocks noGrp="1"/>
          </p:cNvGraphicFramePr>
          <p:nvPr>
            <p:extLst>
              <p:ext uri="{D42A27DB-BD31-4B8C-83A1-F6EECF244321}">
                <p14:modId xmlns:p14="http://schemas.microsoft.com/office/powerpoint/2010/main" val="3141280174"/>
              </p:ext>
            </p:extLst>
          </p:nvPr>
        </p:nvGraphicFramePr>
        <p:xfrm>
          <a:off x="929511" y="1926167"/>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bar.Search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11" name="Table 28">
            <a:extLst>
              <a:ext uri="{FF2B5EF4-FFF2-40B4-BE49-F238E27FC236}">
                <a16:creationId xmlns:a16="http://schemas.microsoft.com/office/drawing/2014/main" id="{27523CB7-5A28-CE44-EC6C-0A9B92377EDC}"/>
              </a:ext>
            </a:extLst>
          </p:cNvPr>
          <p:cNvGraphicFramePr>
            <a:graphicFrameLocks noGrp="1"/>
          </p:cNvGraphicFramePr>
          <p:nvPr>
            <p:extLst>
              <p:ext uri="{D42A27DB-BD31-4B8C-83A1-F6EECF244321}">
                <p14:modId xmlns:p14="http://schemas.microsoft.com/office/powerpoint/2010/main" val="3123736200"/>
              </p:ext>
            </p:extLst>
          </p:nvPr>
        </p:nvGraphicFramePr>
        <p:xfrm>
          <a:off x="938919" y="2872434"/>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graphicFrame>
        <p:nvGraphicFramePr>
          <p:cNvPr id="13" name="Table 10">
            <a:extLst>
              <a:ext uri="{FF2B5EF4-FFF2-40B4-BE49-F238E27FC236}">
                <a16:creationId xmlns:a16="http://schemas.microsoft.com/office/drawing/2014/main" id="{E8A1C3E4-AB3D-1C77-15DA-A466B92123D2}"/>
              </a:ext>
            </a:extLst>
          </p:cNvPr>
          <p:cNvGraphicFramePr/>
          <p:nvPr>
            <p:extLst>
              <p:ext uri="{D42A27DB-BD31-4B8C-83A1-F6EECF244321}">
                <p14:modId xmlns:p14="http://schemas.microsoft.com/office/powerpoint/2010/main" val="50096595"/>
              </p:ext>
            </p:extLst>
          </p:nvPr>
        </p:nvGraphicFramePr>
        <p:xfrm>
          <a:off x="928041" y="56650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1149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Testcases For</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 Backlog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46</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Tree>
    <p:extLst>
      <p:ext uri="{BB962C8B-B14F-4D97-AF65-F5344CB8AC3E}">
        <p14:creationId xmlns:p14="http://schemas.microsoft.com/office/powerpoint/2010/main" val="856989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t>Monday, February 1, 20XX</a:t>
            </a:r>
          </a:p>
        </p:txBody>
      </p: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graphicFrame>
        <p:nvGraphicFramePr>
          <p:cNvPr id="2" name="Object 1">
            <a:extLst>
              <a:ext uri="{FF2B5EF4-FFF2-40B4-BE49-F238E27FC236}">
                <a16:creationId xmlns:a16="http://schemas.microsoft.com/office/drawing/2014/main" id="{EA60529B-EFE9-7E49-ACB4-5C5A0867C581}"/>
              </a:ext>
            </a:extLst>
          </p:cNvPr>
          <p:cNvGraphicFramePr>
            <a:graphicFrameLocks noChangeAspect="1"/>
          </p:cNvGraphicFramePr>
          <p:nvPr>
            <p:extLst>
              <p:ext uri="{D42A27DB-BD31-4B8C-83A1-F6EECF244321}">
                <p14:modId xmlns:p14="http://schemas.microsoft.com/office/powerpoint/2010/main" val="1618953809"/>
              </p:ext>
            </p:extLst>
          </p:nvPr>
        </p:nvGraphicFramePr>
        <p:xfrm>
          <a:off x="1111872" y="868293"/>
          <a:ext cx="9769475" cy="4762500"/>
        </p:xfrm>
        <a:graphic>
          <a:graphicData uri="http://schemas.openxmlformats.org/presentationml/2006/ole">
            <mc:AlternateContent xmlns:mc="http://schemas.openxmlformats.org/markup-compatibility/2006">
              <mc:Choice xmlns:v="urn:schemas-microsoft-com:vml" Requires="v">
                <p:oleObj name="Worksheet" r:id="rId2" imgW="9768867" imgH="4762535" progId="Excel.Sheet.12">
                  <p:embed/>
                </p:oleObj>
              </mc:Choice>
              <mc:Fallback>
                <p:oleObj name="Worksheet" r:id="rId2" imgW="9768867" imgH="4762535" progId="Excel.Sheet.12">
                  <p:embed/>
                  <p:pic>
                    <p:nvPicPr>
                      <p:cNvPr id="2" name="Object 1">
                        <a:extLst>
                          <a:ext uri="{FF2B5EF4-FFF2-40B4-BE49-F238E27FC236}">
                            <a16:creationId xmlns:a16="http://schemas.microsoft.com/office/drawing/2014/main" id="{EA60529B-EFE9-7E49-ACB4-5C5A0867C581}"/>
                          </a:ext>
                        </a:extLst>
                      </p:cNvPr>
                      <p:cNvPicPr/>
                      <p:nvPr/>
                    </p:nvPicPr>
                    <p:blipFill>
                      <a:blip r:embed="rId3"/>
                      <a:stretch>
                        <a:fillRect/>
                      </a:stretch>
                    </p:blipFill>
                    <p:spPr>
                      <a:xfrm>
                        <a:off x="1111872" y="868293"/>
                        <a:ext cx="9769475" cy="4762500"/>
                      </a:xfrm>
                      <a:prstGeom prst="rect">
                        <a:avLst/>
                      </a:prstGeom>
                    </p:spPr>
                  </p:pic>
                </p:oleObj>
              </mc:Fallback>
            </mc:AlternateContent>
          </a:graphicData>
        </a:graphic>
      </p:graphicFrame>
    </p:spTree>
    <p:extLst>
      <p:ext uri="{BB962C8B-B14F-4D97-AF65-F5344CB8AC3E}">
        <p14:creationId xmlns:p14="http://schemas.microsoft.com/office/powerpoint/2010/main" val="1836661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graphicFrame>
        <p:nvGraphicFramePr>
          <p:cNvPr id="2" name="Object 1">
            <a:extLst>
              <a:ext uri="{FF2B5EF4-FFF2-40B4-BE49-F238E27FC236}">
                <a16:creationId xmlns:a16="http://schemas.microsoft.com/office/drawing/2014/main" id="{EA60529B-EFE9-7E49-ACB4-5C5A0867C581}"/>
              </a:ext>
            </a:extLst>
          </p:cNvPr>
          <p:cNvGraphicFramePr>
            <a:graphicFrameLocks noChangeAspect="1"/>
          </p:cNvGraphicFramePr>
          <p:nvPr>
            <p:extLst>
              <p:ext uri="{D42A27DB-BD31-4B8C-83A1-F6EECF244321}">
                <p14:modId xmlns:p14="http://schemas.microsoft.com/office/powerpoint/2010/main" val="2512856472"/>
              </p:ext>
            </p:extLst>
          </p:nvPr>
        </p:nvGraphicFramePr>
        <p:xfrm>
          <a:off x="1022629" y="883373"/>
          <a:ext cx="9820275" cy="4686300"/>
        </p:xfrm>
        <a:graphic>
          <a:graphicData uri="http://schemas.openxmlformats.org/presentationml/2006/ole">
            <mc:AlternateContent xmlns:mc="http://schemas.openxmlformats.org/markup-compatibility/2006">
              <mc:Choice xmlns:v="urn:schemas-microsoft-com:vml" Requires="v">
                <p:oleObj name="Worksheet" r:id="rId2" imgW="9822299" imgH="4686406" progId="Excel.Sheet.12">
                  <p:embed/>
                </p:oleObj>
              </mc:Choice>
              <mc:Fallback>
                <p:oleObj name="Worksheet" r:id="rId2" imgW="9822299" imgH="4686406" progId="Excel.Sheet.12">
                  <p:embed/>
                  <p:pic>
                    <p:nvPicPr>
                      <p:cNvPr id="2" name="Object 1">
                        <a:extLst>
                          <a:ext uri="{FF2B5EF4-FFF2-40B4-BE49-F238E27FC236}">
                            <a16:creationId xmlns:a16="http://schemas.microsoft.com/office/drawing/2014/main" id="{EA60529B-EFE9-7E49-ACB4-5C5A0867C581}"/>
                          </a:ext>
                        </a:extLst>
                      </p:cNvPr>
                      <p:cNvPicPr/>
                      <p:nvPr/>
                    </p:nvPicPr>
                    <p:blipFill>
                      <a:blip r:embed="rId3"/>
                      <a:stretch>
                        <a:fillRect/>
                      </a:stretch>
                    </p:blipFill>
                    <p:spPr>
                      <a:xfrm>
                        <a:off x="1022629" y="883373"/>
                        <a:ext cx="9820275" cy="4686300"/>
                      </a:xfrm>
                      <a:prstGeom prst="rect">
                        <a:avLst/>
                      </a:prstGeom>
                    </p:spPr>
                  </p:pic>
                </p:oleObj>
              </mc:Fallback>
            </mc:AlternateContent>
          </a:graphicData>
        </a:graphic>
      </p:graphicFrame>
    </p:spTree>
    <p:extLst>
      <p:ext uri="{BB962C8B-B14F-4D97-AF65-F5344CB8AC3E}">
        <p14:creationId xmlns:p14="http://schemas.microsoft.com/office/powerpoint/2010/main" val="1755639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Footer Placeholder 6">
            <a:extLst>
              <a:ext uri="{FF2B5EF4-FFF2-40B4-BE49-F238E27FC236}">
                <a16:creationId xmlns:a16="http://schemas.microsoft.com/office/drawing/2014/main" id="{C21EA367-BABC-5533-7801-C08CD88062D8}"/>
              </a:ext>
            </a:extLst>
          </p:cNvPr>
          <p:cNvSpPr txBox="1"/>
          <p:nvPr/>
        </p:nvSpPr>
        <p:spPr>
          <a:xfrm>
            <a:off x="4887913" y="6492875"/>
            <a:ext cx="5810250" cy="230188"/>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sp>
        <p:nvSpPr>
          <p:cNvPr id="804" name="Title 8">
            <a:extLst>
              <a:ext uri="{FF2B5EF4-FFF2-40B4-BE49-F238E27FC236}">
                <a16:creationId xmlns:a16="http://schemas.microsoft.com/office/drawing/2014/main" id="{5DCC6D85-E0C9-1ECF-DE92-50A12EC41828}"/>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a:sym typeface="Tw Cen MT Condensed"/>
              </a:rPr>
              <a:t>Completed stories in sprint-3</a:t>
            </a:r>
          </a:p>
        </p:txBody>
      </p:sp>
      <p:grpSp>
        <p:nvGrpSpPr>
          <p:cNvPr id="70660" name="Picture Placeholder 13">
            <a:extLst>
              <a:ext uri="{FF2B5EF4-FFF2-40B4-BE49-F238E27FC236}">
                <a16:creationId xmlns:a16="http://schemas.microsoft.com/office/drawing/2014/main" id="{C9A1C8D9-3CAE-15C5-1DDA-38CD84DF0F53}"/>
              </a:ext>
            </a:extLst>
          </p:cNvPr>
          <p:cNvGrpSpPr>
            <a:grpSpLocks/>
          </p:cNvGrpSpPr>
          <p:nvPr/>
        </p:nvGrpSpPr>
        <p:grpSpPr bwMode="auto">
          <a:xfrm>
            <a:off x="6931025" y="627063"/>
            <a:ext cx="4195763" cy="2674937"/>
            <a:chOff x="0" y="0"/>
            <a:chExt cx="4195762" cy="2674936"/>
          </a:xfrm>
        </p:grpSpPr>
        <p:sp>
          <p:nvSpPr>
            <p:cNvPr id="805" name="Rectangle">
              <a:extLst>
                <a:ext uri="{FF2B5EF4-FFF2-40B4-BE49-F238E27FC236}">
                  <a16:creationId xmlns:a16="http://schemas.microsoft.com/office/drawing/2014/main" id="{A1C201F7-0C1E-4970-2A0D-6AAE36CBA86C}"/>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7" name="image18.jpeg" descr="image18.jpeg">
              <a:extLst>
                <a:ext uri="{FF2B5EF4-FFF2-40B4-BE49-F238E27FC236}">
                  <a16:creationId xmlns:a16="http://schemas.microsoft.com/office/drawing/2014/main" id="{8714737E-6282-EDDC-61A4-3EB79A5B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0661" name="Picture Placeholder 15">
            <a:extLst>
              <a:ext uri="{FF2B5EF4-FFF2-40B4-BE49-F238E27FC236}">
                <a16:creationId xmlns:a16="http://schemas.microsoft.com/office/drawing/2014/main" id="{282F41FC-BB5F-2153-F219-1357B40C8D02}"/>
              </a:ext>
            </a:extLst>
          </p:cNvPr>
          <p:cNvGrpSpPr>
            <a:grpSpLocks/>
          </p:cNvGrpSpPr>
          <p:nvPr/>
        </p:nvGrpSpPr>
        <p:grpSpPr bwMode="auto">
          <a:xfrm>
            <a:off x="6931025" y="3621088"/>
            <a:ext cx="4195763" cy="2674937"/>
            <a:chOff x="0" y="0"/>
            <a:chExt cx="4195762" cy="2674936"/>
          </a:xfrm>
        </p:grpSpPr>
        <p:sp>
          <p:nvSpPr>
            <p:cNvPr id="808" name="Rectangle">
              <a:extLst>
                <a:ext uri="{FF2B5EF4-FFF2-40B4-BE49-F238E27FC236}">
                  <a16:creationId xmlns:a16="http://schemas.microsoft.com/office/drawing/2014/main" id="{A7399DF7-73FF-AE7C-BB2D-F8A2E6F53400}"/>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5" name="image19.jpeg" descr="image19.jpeg">
              <a:extLst>
                <a:ext uri="{FF2B5EF4-FFF2-40B4-BE49-F238E27FC236}">
                  <a16:creationId xmlns:a16="http://schemas.microsoft.com/office/drawing/2014/main" id="{5DCC349D-E755-F1DA-5635-A7841ECB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70662" name="Date Placeholder 5">
            <a:extLst>
              <a:ext uri="{FF2B5EF4-FFF2-40B4-BE49-F238E27FC236}">
                <a16:creationId xmlns:a16="http://schemas.microsoft.com/office/drawing/2014/main" id="{D1F299FD-F247-7294-3540-DDD59A12399D}"/>
              </a:ext>
            </a:extLst>
          </p:cNvPr>
          <p:cNvSpPr txBox="1">
            <a:spLocks noChangeArrowheads="1"/>
          </p:cNvSpPr>
          <p:nvPr/>
        </p:nvSpPr>
        <p:spPr bwMode="auto">
          <a:xfrm>
            <a:off x="1493838" y="6511052"/>
            <a:ext cx="100726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20" rIns="45719" bIns="45720" anchor="ctr">
            <a:spAutoFit/>
          </a:bodyPr>
          <a:lstStyle/>
          <a:p>
            <a:pPr eaLnBrk="1"/>
            <a:endParaRPr lang="en-US" altLang="en-US" sz="1000">
              <a:solidFill>
                <a:srgbClr val="0D0D0D"/>
              </a:solidFill>
              <a:latin typeface="Tw Cen MT Condensed" panose="020B0606020104020203" pitchFamily="34" charset="0"/>
              <a:ea typeface="Tw Cen MT Condensed" panose="020B0606020104020203" pitchFamily="34" charset="0"/>
              <a:cs typeface="Tw Cen MT Condensed" panose="020B0606020104020203" pitchFamily="34" charset="0"/>
            </a:endParaRPr>
          </a:p>
        </p:txBody>
      </p:sp>
      <p:sp>
        <p:nvSpPr>
          <p:cNvPr id="70663" name="Slide Number Placeholder 7">
            <a:extLst>
              <a:ext uri="{FF2B5EF4-FFF2-40B4-BE49-F238E27FC236}">
                <a16:creationId xmlns:a16="http://schemas.microsoft.com/office/drawing/2014/main" id="{18891A7A-7A47-A9FF-8A11-6FD66E61831A}"/>
              </a:ext>
            </a:extLst>
          </p:cNvPr>
          <p:cNvSpPr>
            <a:spLocks noGrp="1" noChangeArrowheads="1"/>
          </p:cNvSpPr>
          <p:nvPr>
            <p:ph type="sldNum" sz="quarter" idx="23"/>
          </p:nvPr>
        </p:nvSpPr>
        <p:spPr>
          <a:noFill/>
        </p:spPr>
        <p:txBody>
          <a:bodyPr/>
          <a:lstStyle/>
          <a:p>
            <a:fld id="{2B69C0F3-2ADE-4C37-AB8D-31B1463E8665}" type="slidenum">
              <a:rPr lang="en-US" altLang="en-US"/>
              <a:pPr/>
              <a:t>49</a:t>
            </a:fld>
            <a:endParaRPr lang="en-US" altLang="en-US"/>
          </a:p>
        </p:txBody>
      </p:sp>
    </p:spTree>
    <p:extLst>
      <p:ext uri="{BB962C8B-B14F-4D97-AF65-F5344CB8AC3E}">
        <p14:creationId xmlns:p14="http://schemas.microsoft.com/office/powerpoint/2010/main" val="7750762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IMPROVEMENTS FROM FEEDBACK + changes</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a:t>MoodSphere</a:t>
            </a:r>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5</a:t>
            </a:fld>
            <a:endParaRPr lang="en-US"/>
          </a:p>
        </p:txBody>
      </p:sp>
      <p:sp>
        <p:nvSpPr>
          <p:cNvPr id="3" name="Content Placeholder 2">
            <a:extLst>
              <a:ext uri="{FF2B5EF4-FFF2-40B4-BE49-F238E27FC236}">
                <a16:creationId xmlns:a16="http://schemas.microsoft.com/office/drawing/2014/main" id="{CC837EA8-8917-73E1-3546-D0B3B68CD15F}"/>
              </a:ext>
            </a:extLst>
          </p:cNvPr>
          <p:cNvSpPr>
            <a:spLocks noGrp="1"/>
          </p:cNvSpPr>
          <p:nvPr>
            <p:ph sz="quarter" idx="17"/>
          </p:nvPr>
        </p:nvSpPr>
        <p:spPr>
          <a:xfrm>
            <a:off x="4770438" y="2004998"/>
            <a:ext cx="6230411" cy="3708865"/>
          </a:xfrm>
        </p:spPr>
        <p:txBody>
          <a:bodyPr vert="horz" lIns="45720" tIns="45720" rIns="45720" bIns="45720" rtlCol="0" anchor="t">
            <a:normAutofit lnSpcReduction="10000"/>
          </a:bodyPr>
          <a:lstStyle/>
          <a:p>
            <a:pPr marL="285750" indent="-285750">
              <a:buFont typeface="Arial" panose="020B0602020104020603" pitchFamily="34" charset="0"/>
              <a:buChar char="•"/>
            </a:pPr>
            <a:r>
              <a:rPr lang="en-US" b="1">
                <a:solidFill>
                  <a:srgbClr val="0D0D0D"/>
                </a:solidFill>
              </a:rPr>
              <a:t>Project Description Format</a:t>
            </a:r>
            <a:r>
              <a:rPr lang="en-US" sz="1200" i="1">
                <a:solidFill>
                  <a:srgbClr val="0D0D0D"/>
                </a:solidFill>
              </a:rPr>
              <a:t>(Slide 5)</a:t>
            </a:r>
            <a:endParaRPr lang="en-US" sz="1200" b="1">
              <a:solidFill>
                <a:srgbClr val="0D0D0D"/>
              </a:solidFill>
            </a:endParaRPr>
          </a:p>
          <a:p>
            <a:pPr marL="285750" indent="-285750">
              <a:buFont typeface="Arial" panose="020B0602020104020603" pitchFamily="34" charset="0"/>
              <a:buChar char="•"/>
            </a:pPr>
            <a:r>
              <a:rPr lang="en-US" b="1">
                <a:solidFill>
                  <a:srgbClr val="0D0D0D"/>
                </a:solidFill>
              </a:rPr>
              <a:t>Modified more Personas</a:t>
            </a:r>
            <a:r>
              <a:rPr lang="en-US" sz="1200" i="1">
                <a:solidFill>
                  <a:srgbClr val="0D0D0D"/>
                </a:solidFill>
              </a:rPr>
              <a:t>(Slide 10-15)</a:t>
            </a:r>
          </a:p>
          <a:p>
            <a:pPr marL="285750" indent="-285750">
              <a:buFont typeface="Arial" panose="020B0602020104020603" pitchFamily="34" charset="0"/>
              <a:buChar char="•"/>
            </a:pPr>
            <a:r>
              <a:rPr lang="en-US" b="1">
                <a:solidFill>
                  <a:srgbClr val="0D0D0D"/>
                </a:solidFill>
              </a:rPr>
              <a:t>Modified MVP Explanation</a:t>
            </a:r>
            <a:r>
              <a:rPr lang="en-US" sz="1200" b="1">
                <a:solidFill>
                  <a:srgbClr val="0D0D0D"/>
                </a:solidFill>
              </a:rPr>
              <a:t>(</a:t>
            </a:r>
            <a:r>
              <a:rPr lang="en-US" sz="1200" i="1">
                <a:solidFill>
                  <a:srgbClr val="0D0D0D"/>
                </a:solidFill>
                <a:latin typeface="TW Cen MT"/>
              </a:rPr>
              <a:t>Slide 16-19)</a:t>
            </a:r>
          </a:p>
          <a:p>
            <a:pPr marL="285750" indent="-285750">
              <a:buFont typeface="Arial" panose="020B0602020104020603" pitchFamily="34" charset="0"/>
              <a:buChar char="•"/>
            </a:pPr>
            <a:r>
              <a:rPr lang="en-US" b="1">
                <a:solidFill>
                  <a:srgbClr val="0D0D0D"/>
                </a:solidFill>
              </a:rPr>
              <a:t>Changed and Added Diagrams</a:t>
            </a:r>
            <a:r>
              <a:rPr lang="en-US" sz="1200" i="1">
                <a:solidFill>
                  <a:srgbClr val="0D0D0D"/>
                </a:solidFill>
                <a:latin typeface="TW Cen MT"/>
              </a:rPr>
              <a:t>(Slide 25-31)</a:t>
            </a:r>
          </a:p>
          <a:p>
            <a:pPr marL="285750" indent="-285750">
              <a:buFont typeface="Arial" panose="020B0602020104020603" pitchFamily="34" charset="0"/>
              <a:buChar char="•"/>
            </a:pPr>
            <a:r>
              <a:rPr lang="en-US" b="1">
                <a:solidFill>
                  <a:srgbClr val="0D0D0D"/>
                </a:solidFill>
              </a:rPr>
              <a:t>Added Sprint 2 Recap</a:t>
            </a:r>
            <a:r>
              <a:rPr lang="en-US" sz="1200" i="1">
                <a:solidFill>
                  <a:srgbClr val="0D0D0D"/>
                </a:solidFill>
                <a:latin typeface="TW Cen MT"/>
              </a:rPr>
              <a:t>(Slide 32-34)</a:t>
            </a:r>
          </a:p>
          <a:p>
            <a:pPr marL="285750" indent="-285750">
              <a:buFont typeface="Arial" panose="020B0602020104020603" pitchFamily="34" charset="0"/>
              <a:buChar char="•"/>
            </a:pPr>
            <a:r>
              <a:rPr lang="en-US" b="1">
                <a:solidFill>
                  <a:srgbClr val="0D0D0D"/>
                </a:solidFill>
                <a:latin typeface="Tw Cen MT"/>
              </a:rPr>
              <a:t>Updated Product Backlog</a:t>
            </a:r>
            <a:r>
              <a:rPr lang="en-US" sz="1200" i="1">
                <a:solidFill>
                  <a:srgbClr val="0D0D0D"/>
                </a:solidFill>
                <a:latin typeface="TW Cen MT"/>
              </a:rPr>
              <a:t>(Slide 35-41)</a:t>
            </a:r>
            <a:endParaRPr lang="en-US" sz="1200" i="1">
              <a:solidFill>
                <a:srgbClr val="0D0D0D"/>
              </a:solidFill>
            </a:endParaRPr>
          </a:p>
          <a:p>
            <a:pPr marL="285750" indent="-285750">
              <a:buFont typeface="Arial" panose="020B0602020104020603" pitchFamily="34" charset="0"/>
              <a:buChar char="•"/>
            </a:pPr>
            <a:r>
              <a:rPr lang="en-US" b="1">
                <a:solidFill>
                  <a:srgbClr val="0D0D0D"/>
                </a:solidFill>
              </a:rPr>
              <a:t>Changed User Stories</a:t>
            </a:r>
            <a:r>
              <a:rPr lang="en-US" sz="1200" i="1">
                <a:solidFill>
                  <a:srgbClr val="0D0D0D"/>
                </a:solidFill>
                <a:latin typeface="TW Cen MT"/>
              </a:rPr>
              <a:t>(Slide 43-48)</a:t>
            </a:r>
          </a:p>
          <a:p>
            <a:pPr marL="285750" indent="-285750">
              <a:buFont typeface="Arial" panose="020B0602020104020603" pitchFamily="34" charset="0"/>
              <a:buChar char="•"/>
            </a:pPr>
            <a:r>
              <a:rPr lang="en-US" b="1">
                <a:solidFill>
                  <a:srgbClr val="0D0D0D"/>
                </a:solidFill>
              </a:rPr>
              <a:t>Added Stories Completed and Not Completed</a:t>
            </a:r>
            <a:r>
              <a:rPr lang="en-US" sz="1200" i="1">
                <a:solidFill>
                  <a:srgbClr val="0D0D0D"/>
                </a:solidFill>
                <a:latin typeface="TW Cen MT"/>
              </a:rPr>
              <a:t>(Slide 49-53)</a:t>
            </a:r>
          </a:p>
          <a:p>
            <a:pPr marL="285750" indent="-285750">
              <a:buFont typeface="Arial" panose="020B0602020104020603" pitchFamily="34" charset="0"/>
              <a:buChar char="•"/>
            </a:pPr>
            <a:r>
              <a:rPr lang="en-US" b="1">
                <a:solidFill>
                  <a:srgbClr val="0D0D0D"/>
                </a:solidFill>
              </a:rPr>
              <a:t>Added Metrics</a:t>
            </a:r>
            <a:r>
              <a:rPr lang="en-US" sz="1200" i="1">
                <a:solidFill>
                  <a:srgbClr val="0D0D0D"/>
                </a:solidFill>
                <a:latin typeface="TW Cen MT"/>
              </a:rPr>
              <a:t>(Slide 54-71)</a:t>
            </a:r>
          </a:p>
          <a:p>
            <a:endParaRPr lang="en-US" sz="1200" i="1">
              <a:solidFill>
                <a:srgbClr val="0D0D0D"/>
              </a:solidFill>
              <a:latin typeface="TW Cen MT"/>
            </a:endParaRPr>
          </a:p>
          <a:p>
            <a:pPr marL="285750" indent="-285750">
              <a:buFont typeface="Arial" panose="020B0602020104020603" pitchFamily="34" charset="0"/>
              <a:buChar char="•"/>
            </a:pPr>
            <a:endParaRPr lang="en-US" b="1">
              <a:solidFill>
                <a:srgbClr val="0D0D0D"/>
              </a:solidFill>
              <a:latin typeface="Tw Cen MT" panose="020B0602020104020603" pitchFamily="34" charset="77"/>
            </a:endParaRPr>
          </a:p>
          <a:p>
            <a:pPr marL="285750" indent="-285750">
              <a:buFont typeface="Arial" panose="020B0602020104020603" pitchFamily="34" charset="0"/>
              <a:buChar char="•"/>
            </a:pPr>
            <a:endParaRPr lang="en-US" sz="1200" i="1">
              <a:solidFill>
                <a:srgbClr val="0D0D0D"/>
              </a:solidFill>
              <a:latin typeface="TW Cen MT"/>
            </a:endParaRPr>
          </a:p>
          <a:p>
            <a:endParaRPr lang="en-US">
              <a:solidFill>
                <a:srgbClr val="0D0D0D"/>
              </a:solidFill>
            </a:endParaRPr>
          </a:p>
          <a:p>
            <a:endParaRPr lang="en-US"/>
          </a:p>
        </p:txBody>
      </p:sp>
      <p:sp>
        <p:nvSpPr>
          <p:cNvPr id="8" name="TextBox 7">
            <a:extLst>
              <a:ext uri="{FF2B5EF4-FFF2-40B4-BE49-F238E27FC236}">
                <a16:creationId xmlns:a16="http://schemas.microsoft.com/office/drawing/2014/main" id="{B35EBC3D-3469-0990-E702-D9E1F2D65940}"/>
              </a:ext>
            </a:extLst>
          </p:cNvPr>
          <p:cNvSpPr txBox="1"/>
          <p:nvPr/>
        </p:nvSpPr>
        <p:spPr>
          <a:xfrm>
            <a:off x="7296335" y="5986475"/>
            <a:ext cx="4898614" cy="369332"/>
          </a:xfrm>
          <a:prstGeom prst="rect">
            <a:avLst/>
          </a:prstGeom>
          <a:noFill/>
        </p:spPr>
        <p:txBody>
          <a:bodyPr wrap="square" lIns="91440" tIns="45720" rIns="91440" bIns="45720" rtlCol="0" anchor="t">
            <a:spAutoFit/>
          </a:bodyPr>
          <a:lstStyle/>
          <a:p>
            <a:r>
              <a:rPr lang="en-US"/>
              <a:t>This symbol represents the </a:t>
            </a:r>
            <a:r>
              <a:rPr lang="en-US" b="1"/>
              <a:t>Improvements</a:t>
            </a:r>
            <a:r>
              <a:rPr lang="en-US"/>
              <a:t> made.</a:t>
            </a:r>
          </a:p>
        </p:txBody>
      </p:sp>
      <p:pic>
        <p:nvPicPr>
          <p:cNvPr id="10" name="Picture 9">
            <a:extLst>
              <a:ext uri="{FF2B5EF4-FFF2-40B4-BE49-F238E27FC236}">
                <a16:creationId xmlns:a16="http://schemas.microsoft.com/office/drawing/2014/main" id="{065D008D-4B5F-ADC5-27FD-D13DBE92C60A}"/>
              </a:ext>
            </a:extLst>
          </p:cNvPr>
          <p:cNvPicPr>
            <a:picLocks noChangeAspect="1"/>
          </p:cNvPicPr>
          <p:nvPr/>
        </p:nvPicPr>
        <p:blipFill>
          <a:blip r:embed="rId7"/>
          <a:stretch>
            <a:fillRect/>
          </a:stretch>
        </p:blipFill>
        <p:spPr>
          <a:xfrm>
            <a:off x="6834569" y="5859837"/>
            <a:ext cx="609600" cy="609600"/>
          </a:xfrm>
          <a:prstGeom prst="rect">
            <a:avLst/>
          </a:prstGeom>
        </p:spPr>
      </p:pic>
    </p:spTree>
    <p:extLst>
      <p:ext uri="{BB962C8B-B14F-4D97-AF65-F5344CB8AC3E}">
        <p14:creationId xmlns:p14="http://schemas.microsoft.com/office/powerpoint/2010/main" val="253958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Footer Placeholder 4">
            <a:extLst>
              <a:ext uri="{FF2B5EF4-FFF2-40B4-BE49-F238E27FC236}">
                <a16:creationId xmlns:a16="http://schemas.microsoft.com/office/drawing/2014/main" id="{E67E4C21-D0AC-EFC6-CF16-F4E8AB10A556}"/>
              </a:ext>
            </a:extLst>
          </p:cNvPr>
          <p:cNvSpPr txBox="1"/>
          <p:nvPr/>
        </p:nvSpPr>
        <p:spPr>
          <a:xfrm>
            <a:off x="4887913" y="6507163"/>
            <a:ext cx="5810250" cy="230187"/>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graphicFrame>
        <p:nvGraphicFramePr>
          <p:cNvPr id="816" name="Table 10">
            <a:extLst>
              <a:ext uri="{FF2B5EF4-FFF2-40B4-BE49-F238E27FC236}">
                <a16:creationId xmlns:a16="http://schemas.microsoft.com/office/drawing/2014/main" id="{4CF217E5-4EAA-4189-FE0E-085F2C93D2A5}"/>
              </a:ext>
            </a:extLst>
          </p:cNvPr>
          <p:cNvGraphicFramePr/>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817" name="Table 28">
            <a:extLst>
              <a:ext uri="{FF2B5EF4-FFF2-40B4-BE49-F238E27FC236}">
                <a16:creationId xmlns:a16="http://schemas.microsoft.com/office/drawing/2014/main" id="{5104017C-4799-D0A9-ADB2-4A876AAC6402}"/>
              </a:ext>
            </a:extLst>
          </p:cNvPr>
          <p:cNvGraphicFramePr>
            <a:graphicFrameLocks noGrp="1"/>
          </p:cNvGraphicFramePr>
          <p:nvPr/>
        </p:nvGraphicFramePr>
        <p:xfrm>
          <a:off x="1003300" y="1508125"/>
          <a:ext cx="10706100" cy="1874520"/>
        </p:xfrm>
        <a:graphic>
          <a:graphicData uri="http://schemas.openxmlformats.org/drawingml/2006/table">
            <a:tbl>
              <a:tblPr/>
              <a:tblGrid>
                <a:gridCol w="825500">
                  <a:extLst>
                    <a:ext uri="{9D8B030D-6E8A-4147-A177-3AD203B41FA5}">
                      <a16:colId xmlns:a16="http://schemas.microsoft.com/office/drawing/2014/main" val="3090869689"/>
                    </a:ext>
                  </a:extLst>
                </a:gridCol>
                <a:gridCol w="889000">
                  <a:extLst>
                    <a:ext uri="{9D8B030D-6E8A-4147-A177-3AD203B41FA5}">
                      <a16:colId xmlns:a16="http://schemas.microsoft.com/office/drawing/2014/main" val="3119520229"/>
                    </a:ext>
                  </a:extLst>
                </a:gridCol>
                <a:gridCol w="7416800">
                  <a:extLst>
                    <a:ext uri="{9D8B030D-6E8A-4147-A177-3AD203B41FA5}">
                      <a16:colId xmlns:a16="http://schemas.microsoft.com/office/drawing/2014/main" val="3471458764"/>
                    </a:ext>
                  </a:extLst>
                </a:gridCol>
                <a:gridCol w="787400">
                  <a:extLst>
                    <a:ext uri="{9D8B030D-6E8A-4147-A177-3AD203B41FA5}">
                      <a16:colId xmlns:a16="http://schemas.microsoft.com/office/drawing/2014/main" val="4268515817"/>
                    </a:ext>
                  </a:extLst>
                </a:gridCol>
                <a:gridCol w="787400">
                  <a:extLst>
                    <a:ext uri="{9D8B030D-6E8A-4147-A177-3AD203B41FA5}">
                      <a16:colId xmlns:a16="http://schemas.microsoft.com/office/drawing/2014/main" val="3864350706"/>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23490997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system should use a CNN model to extract features from the image.The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225630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1825874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predicted mood should be displayed to the </a:t>
                      </a:r>
                      <a:r>
                        <a:rPr kumimoji="0" lang="en-US" altLang="en-US" sz="1400" b="0" i="0" u="none" strike="noStrike" cap="none" normalizeH="0" baseline="0" err="1">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user.The</a:t>
                      </a: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1387914"/>
                  </a:ext>
                </a:extLst>
              </a:tr>
            </a:tbl>
          </a:graphicData>
        </a:graphic>
      </p:graphicFrame>
      <p:graphicFrame>
        <p:nvGraphicFramePr>
          <p:cNvPr id="818" name="Table 22">
            <a:extLst>
              <a:ext uri="{FF2B5EF4-FFF2-40B4-BE49-F238E27FC236}">
                <a16:creationId xmlns:a16="http://schemas.microsoft.com/office/drawing/2014/main" id="{C5CB5BA4-C9D0-ED1E-C034-EE806A380274}"/>
              </a:ext>
            </a:extLst>
          </p:cNvPr>
          <p:cNvGraphicFramePr>
            <a:graphicFrameLocks noGrp="1"/>
          </p:cNvGraphicFramePr>
          <p:nvPr/>
        </p:nvGraphicFramePr>
        <p:xfrm>
          <a:off x="995363" y="3362325"/>
          <a:ext cx="10723562" cy="704850"/>
        </p:xfrm>
        <a:graphic>
          <a:graphicData uri="http://schemas.openxmlformats.org/drawingml/2006/table">
            <a:tbl>
              <a:tblPr/>
              <a:tblGrid>
                <a:gridCol w="825500">
                  <a:extLst>
                    <a:ext uri="{9D8B030D-6E8A-4147-A177-3AD203B41FA5}">
                      <a16:colId xmlns:a16="http://schemas.microsoft.com/office/drawing/2014/main" val="2707684559"/>
                    </a:ext>
                  </a:extLst>
                </a:gridCol>
                <a:gridCol w="890587">
                  <a:extLst>
                    <a:ext uri="{9D8B030D-6E8A-4147-A177-3AD203B41FA5}">
                      <a16:colId xmlns:a16="http://schemas.microsoft.com/office/drawing/2014/main" val="1844081793"/>
                    </a:ext>
                  </a:extLst>
                </a:gridCol>
                <a:gridCol w="7429500">
                  <a:extLst>
                    <a:ext uri="{9D8B030D-6E8A-4147-A177-3AD203B41FA5}">
                      <a16:colId xmlns:a16="http://schemas.microsoft.com/office/drawing/2014/main" val="1295146738"/>
                    </a:ext>
                  </a:extLst>
                </a:gridCol>
                <a:gridCol w="788988">
                  <a:extLst>
                    <a:ext uri="{9D8B030D-6E8A-4147-A177-3AD203B41FA5}">
                      <a16:colId xmlns:a16="http://schemas.microsoft.com/office/drawing/2014/main" val="149729750"/>
                    </a:ext>
                  </a:extLst>
                </a:gridCol>
                <a:gridCol w="788987">
                  <a:extLst>
                    <a:ext uri="{9D8B030D-6E8A-4147-A177-3AD203B41FA5}">
                      <a16:colId xmlns:a16="http://schemas.microsoft.com/office/drawing/2014/main" val="3919884483"/>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7174851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application should have clear navigation menus and buttons.Users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3081881"/>
                  </a:ext>
                </a:extLst>
              </a:tr>
            </a:tbl>
          </a:graphicData>
        </a:graphic>
      </p:graphicFrame>
      <p:graphicFrame>
        <p:nvGraphicFramePr>
          <p:cNvPr id="819" name="Table 24">
            <a:extLst>
              <a:ext uri="{FF2B5EF4-FFF2-40B4-BE49-F238E27FC236}">
                <a16:creationId xmlns:a16="http://schemas.microsoft.com/office/drawing/2014/main" id="{B6F62E1C-DB38-D808-D47F-83C74E3E635B}"/>
              </a:ext>
            </a:extLst>
          </p:cNvPr>
          <p:cNvGraphicFramePr>
            <a:graphicFrameLocks noGrp="1"/>
          </p:cNvGraphicFramePr>
          <p:nvPr/>
        </p:nvGraphicFramePr>
        <p:xfrm>
          <a:off x="995363" y="4075113"/>
          <a:ext cx="10710862" cy="917258"/>
        </p:xfrm>
        <a:graphic>
          <a:graphicData uri="http://schemas.openxmlformats.org/drawingml/2006/table">
            <a:tbl>
              <a:tblPr/>
              <a:tblGrid>
                <a:gridCol w="825500">
                  <a:extLst>
                    <a:ext uri="{9D8B030D-6E8A-4147-A177-3AD203B41FA5}">
                      <a16:colId xmlns:a16="http://schemas.microsoft.com/office/drawing/2014/main" val="2078197710"/>
                    </a:ext>
                  </a:extLst>
                </a:gridCol>
                <a:gridCol w="889000">
                  <a:extLst>
                    <a:ext uri="{9D8B030D-6E8A-4147-A177-3AD203B41FA5}">
                      <a16:colId xmlns:a16="http://schemas.microsoft.com/office/drawing/2014/main" val="298238151"/>
                    </a:ext>
                  </a:extLst>
                </a:gridCol>
                <a:gridCol w="7421562">
                  <a:extLst>
                    <a:ext uri="{9D8B030D-6E8A-4147-A177-3AD203B41FA5}">
                      <a16:colId xmlns:a16="http://schemas.microsoft.com/office/drawing/2014/main" val="2972838410"/>
                    </a:ext>
                  </a:extLst>
                </a:gridCol>
                <a:gridCol w="787400">
                  <a:extLst>
                    <a:ext uri="{9D8B030D-6E8A-4147-A177-3AD203B41FA5}">
                      <a16:colId xmlns:a16="http://schemas.microsoft.com/office/drawing/2014/main" val="958091582"/>
                    </a:ext>
                  </a:extLst>
                </a:gridCol>
                <a:gridCol w="787400">
                  <a:extLst>
                    <a:ext uri="{9D8B030D-6E8A-4147-A177-3AD203B41FA5}">
                      <a16:colId xmlns:a16="http://schemas.microsoft.com/office/drawing/2014/main" val="399487874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749529206"/>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application should adapt to different screen sizes and resolutions.All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172375"/>
                  </a:ext>
                </a:extLst>
              </a:tr>
            </a:tbl>
          </a:graphicData>
        </a:graphic>
      </p:graphicFrame>
    </p:spTree>
    <p:extLst>
      <p:ext uri="{BB962C8B-B14F-4D97-AF65-F5344CB8AC3E}">
        <p14:creationId xmlns:p14="http://schemas.microsoft.com/office/powerpoint/2010/main" val="19682744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Footer Placeholder 4">
            <a:extLst>
              <a:ext uri="{FF2B5EF4-FFF2-40B4-BE49-F238E27FC236}">
                <a16:creationId xmlns:a16="http://schemas.microsoft.com/office/drawing/2014/main" id="{A39BB76B-F8F7-8B91-225D-7CAD85C90E4F}"/>
              </a:ext>
            </a:extLst>
          </p:cNvPr>
          <p:cNvSpPr txBox="1"/>
          <p:nvPr/>
        </p:nvSpPr>
        <p:spPr>
          <a:xfrm>
            <a:off x="6180000" y="6515711"/>
            <a:ext cx="5810250" cy="246221"/>
          </a:xfrm>
          <a:prstGeom prst="rect">
            <a:avLst/>
          </a:prstGeom>
          <a:ln w="12700">
            <a:miter lim="400000"/>
          </a:ln>
        </p:spPr>
        <p:txBody>
          <a:bodyPr lIns="45719" tIns="45720" rIns="45719" bIns="45720"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a:defRPr/>
            </a:pPr>
            <a:r>
              <a:rPr lang="en-US" kern="0" err="1"/>
              <a:t>MoodSphere</a:t>
            </a:r>
            <a:r>
              <a:rPr lang="en-US" kern="0"/>
              <a:t>       51</a:t>
            </a:r>
          </a:p>
        </p:txBody>
      </p:sp>
      <p:graphicFrame>
        <p:nvGraphicFramePr>
          <p:cNvPr id="823" name="Table 10">
            <a:extLst>
              <a:ext uri="{FF2B5EF4-FFF2-40B4-BE49-F238E27FC236}">
                <a16:creationId xmlns:a16="http://schemas.microsoft.com/office/drawing/2014/main" id="{9C095A5A-0CEC-0E66-4965-DBA9AFE4DDB9}"/>
              </a:ext>
            </a:extLst>
          </p:cNvPr>
          <p:cNvGraphicFramePr/>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824" name="Table 28">
            <a:extLst>
              <a:ext uri="{FF2B5EF4-FFF2-40B4-BE49-F238E27FC236}">
                <a16:creationId xmlns:a16="http://schemas.microsoft.com/office/drawing/2014/main" id="{8C151E81-55BD-7074-5AC6-944E5606AFE6}"/>
              </a:ext>
            </a:extLst>
          </p:cNvPr>
          <p:cNvGraphicFramePr>
            <a:graphicFrameLocks noGrp="1"/>
          </p:cNvGraphicFramePr>
          <p:nvPr/>
        </p:nvGraphicFramePr>
        <p:xfrm>
          <a:off x="1003300" y="1508125"/>
          <a:ext cx="10706100" cy="1874520"/>
        </p:xfrm>
        <a:graphic>
          <a:graphicData uri="http://schemas.openxmlformats.org/drawingml/2006/table">
            <a:tbl>
              <a:tblPr/>
              <a:tblGrid>
                <a:gridCol w="825500">
                  <a:extLst>
                    <a:ext uri="{9D8B030D-6E8A-4147-A177-3AD203B41FA5}">
                      <a16:colId xmlns:a16="http://schemas.microsoft.com/office/drawing/2014/main" val="396105491"/>
                    </a:ext>
                  </a:extLst>
                </a:gridCol>
                <a:gridCol w="889000">
                  <a:extLst>
                    <a:ext uri="{9D8B030D-6E8A-4147-A177-3AD203B41FA5}">
                      <a16:colId xmlns:a16="http://schemas.microsoft.com/office/drawing/2014/main" val="149557952"/>
                    </a:ext>
                  </a:extLst>
                </a:gridCol>
                <a:gridCol w="7416800">
                  <a:extLst>
                    <a:ext uri="{9D8B030D-6E8A-4147-A177-3AD203B41FA5}">
                      <a16:colId xmlns:a16="http://schemas.microsoft.com/office/drawing/2014/main" val="385228856"/>
                    </a:ext>
                  </a:extLst>
                </a:gridCol>
                <a:gridCol w="787400">
                  <a:extLst>
                    <a:ext uri="{9D8B030D-6E8A-4147-A177-3AD203B41FA5}">
                      <a16:colId xmlns:a16="http://schemas.microsoft.com/office/drawing/2014/main" val="638949404"/>
                    </a:ext>
                  </a:extLst>
                </a:gridCol>
                <a:gridCol w="787400">
                  <a:extLst>
                    <a:ext uri="{9D8B030D-6E8A-4147-A177-3AD203B41FA5}">
                      <a16:colId xmlns:a16="http://schemas.microsoft.com/office/drawing/2014/main" val="1839287834"/>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048716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916723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67164150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34186495"/>
                  </a:ext>
                </a:extLst>
              </a:tr>
            </a:tbl>
          </a:graphicData>
        </a:graphic>
      </p:graphicFrame>
      <p:graphicFrame>
        <p:nvGraphicFramePr>
          <p:cNvPr id="825" name="Table 22">
            <a:extLst>
              <a:ext uri="{FF2B5EF4-FFF2-40B4-BE49-F238E27FC236}">
                <a16:creationId xmlns:a16="http://schemas.microsoft.com/office/drawing/2014/main" id="{0E009B6E-24A3-C817-951F-53F6F307EA21}"/>
              </a:ext>
            </a:extLst>
          </p:cNvPr>
          <p:cNvGraphicFramePr>
            <a:graphicFrameLocks noGrp="1"/>
          </p:cNvGraphicFramePr>
          <p:nvPr/>
        </p:nvGraphicFramePr>
        <p:xfrm>
          <a:off x="995363" y="3379788"/>
          <a:ext cx="10723562" cy="704850"/>
        </p:xfrm>
        <a:graphic>
          <a:graphicData uri="http://schemas.openxmlformats.org/drawingml/2006/table">
            <a:tbl>
              <a:tblPr/>
              <a:tblGrid>
                <a:gridCol w="825500">
                  <a:extLst>
                    <a:ext uri="{9D8B030D-6E8A-4147-A177-3AD203B41FA5}">
                      <a16:colId xmlns:a16="http://schemas.microsoft.com/office/drawing/2014/main" val="498979986"/>
                    </a:ext>
                  </a:extLst>
                </a:gridCol>
                <a:gridCol w="890587">
                  <a:extLst>
                    <a:ext uri="{9D8B030D-6E8A-4147-A177-3AD203B41FA5}">
                      <a16:colId xmlns:a16="http://schemas.microsoft.com/office/drawing/2014/main" val="82349910"/>
                    </a:ext>
                  </a:extLst>
                </a:gridCol>
                <a:gridCol w="7429500">
                  <a:extLst>
                    <a:ext uri="{9D8B030D-6E8A-4147-A177-3AD203B41FA5}">
                      <a16:colId xmlns:a16="http://schemas.microsoft.com/office/drawing/2014/main" val="2177339139"/>
                    </a:ext>
                  </a:extLst>
                </a:gridCol>
                <a:gridCol w="788988">
                  <a:extLst>
                    <a:ext uri="{9D8B030D-6E8A-4147-A177-3AD203B41FA5}">
                      <a16:colId xmlns:a16="http://schemas.microsoft.com/office/drawing/2014/main" val="2263809976"/>
                    </a:ext>
                  </a:extLst>
                </a:gridCol>
                <a:gridCol w="788987">
                  <a:extLst>
                    <a:ext uri="{9D8B030D-6E8A-4147-A177-3AD203B41FA5}">
                      <a16:colId xmlns:a16="http://schemas.microsoft.com/office/drawing/2014/main" val="2570286731"/>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59860479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Each recommended song entry should include the corresponding mood category.Mood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4906363"/>
                  </a:ext>
                </a:extLst>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Footer Placeholder 6">
            <a:extLst>
              <a:ext uri="{FF2B5EF4-FFF2-40B4-BE49-F238E27FC236}">
                <a16:creationId xmlns:a16="http://schemas.microsoft.com/office/drawing/2014/main" id="{2179C0D2-0B1D-D272-9157-8A2CE9DE13FE}"/>
              </a:ext>
            </a:extLst>
          </p:cNvPr>
          <p:cNvSpPr txBox="1"/>
          <p:nvPr/>
        </p:nvSpPr>
        <p:spPr>
          <a:xfrm>
            <a:off x="4887913" y="6492875"/>
            <a:ext cx="5810250" cy="230188"/>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sp>
        <p:nvSpPr>
          <p:cNvPr id="828" name="Title 8">
            <a:extLst>
              <a:ext uri="{FF2B5EF4-FFF2-40B4-BE49-F238E27FC236}">
                <a16:creationId xmlns:a16="http://schemas.microsoft.com/office/drawing/2014/main" id="{5E0BB4AB-8215-3163-92E7-2399ED54098E}"/>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a:sym typeface="Tw Cen MT Condensed"/>
              </a:rPr>
              <a:t>inCompleted stories in sprint-3</a:t>
            </a:r>
          </a:p>
        </p:txBody>
      </p:sp>
      <p:grpSp>
        <p:nvGrpSpPr>
          <p:cNvPr id="73732" name="Picture Placeholder 13">
            <a:extLst>
              <a:ext uri="{FF2B5EF4-FFF2-40B4-BE49-F238E27FC236}">
                <a16:creationId xmlns:a16="http://schemas.microsoft.com/office/drawing/2014/main" id="{B7479F37-A3EE-C752-0D26-967C1EC51C08}"/>
              </a:ext>
            </a:extLst>
          </p:cNvPr>
          <p:cNvGrpSpPr>
            <a:grpSpLocks/>
          </p:cNvGrpSpPr>
          <p:nvPr/>
        </p:nvGrpSpPr>
        <p:grpSpPr bwMode="auto">
          <a:xfrm>
            <a:off x="6931025" y="627063"/>
            <a:ext cx="4195763" cy="2674937"/>
            <a:chOff x="0" y="0"/>
            <a:chExt cx="4195762" cy="2674936"/>
          </a:xfrm>
        </p:grpSpPr>
        <p:sp>
          <p:nvSpPr>
            <p:cNvPr id="829" name="Rectangle">
              <a:extLst>
                <a:ext uri="{FF2B5EF4-FFF2-40B4-BE49-F238E27FC236}">
                  <a16:creationId xmlns:a16="http://schemas.microsoft.com/office/drawing/2014/main" id="{5606016A-C901-ADB8-FB2B-B0563F575EBB}"/>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9" name="image18.jpeg" descr="image18.jpeg">
              <a:extLst>
                <a:ext uri="{FF2B5EF4-FFF2-40B4-BE49-F238E27FC236}">
                  <a16:creationId xmlns:a16="http://schemas.microsoft.com/office/drawing/2014/main" id="{735FB38E-AAED-A90F-8AF0-EC73A038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3733" name="Picture Placeholder 15">
            <a:extLst>
              <a:ext uri="{FF2B5EF4-FFF2-40B4-BE49-F238E27FC236}">
                <a16:creationId xmlns:a16="http://schemas.microsoft.com/office/drawing/2014/main" id="{D060E138-267E-50E1-1412-C28999D7CF3C}"/>
              </a:ext>
            </a:extLst>
          </p:cNvPr>
          <p:cNvGrpSpPr>
            <a:grpSpLocks/>
          </p:cNvGrpSpPr>
          <p:nvPr/>
        </p:nvGrpSpPr>
        <p:grpSpPr bwMode="auto">
          <a:xfrm>
            <a:off x="6931025" y="3621088"/>
            <a:ext cx="4195763" cy="2674937"/>
            <a:chOff x="0" y="0"/>
            <a:chExt cx="4195762" cy="2674936"/>
          </a:xfrm>
        </p:grpSpPr>
        <p:sp>
          <p:nvSpPr>
            <p:cNvPr id="832" name="Rectangle">
              <a:extLst>
                <a:ext uri="{FF2B5EF4-FFF2-40B4-BE49-F238E27FC236}">
                  <a16:creationId xmlns:a16="http://schemas.microsoft.com/office/drawing/2014/main" id="{EB6ABC6F-C235-77C4-9988-A987AF6C2E82}"/>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7" name="image19.jpeg" descr="image19.jpeg">
              <a:extLst>
                <a:ext uri="{FF2B5EF4-FFF2-40B4-BE49-F238E27FC236}">
                  <a16:creationId xmlns:a16="http://schemas.microsoft.com/office/drawing/2014/main" id="{E2CAA785-DF14-C974-A420-DEBC6677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73735" name="Slide Number Placeholder 7">
            <a:extLst>
              <a:ext uri="{FF2B5EF4-FFF2-40B4-BE49-F238E27FC236}">
                <a16:creationId xmlns:a16="http://schemas.microsoft.com/office/drawing/2014/main" id="{A37EF644-8EA2-0278-E9EF-F9A3734E4A96}"/>
              </a:ext>
            </a:extLst>
          </p:cNvPr>
          <p:cNvSpPr>
            <a:spLocks noGrp="1" noChangeArrowheads="1"/>
          </p:cNvSpPr>
          <p:nvPr>
            <p:ph type="sldNum" sz="quarter" idx="23"/>
          </p:nvPr>
        </p:nvSpPr>
        <p:spPr>
          <a:xfrm>
            <a:off x="11668125" y="6296025"/>
            <a:ext cx="371475" cy="454025"/>
          </a:xfrm>
          <a:noFill/>
        </p:spPr>
        <p:txBody>
          <a:bodyPr/>
          <a:lstStyle/>
          <a:p>
            <a:fld id="{4AC80508-B7D7-4F9A-AFE1-E794D3A72FD0}" type="slidenum">
              <a:rPr lang="en-US" altLang="en-US"/>
              <a:pPr/>
              <a:t>52</a:t>
            </a:fld>
            <a:endParaRPr lang="en-US" alt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Footer Placeholder 4">
            <a:extLst>
              <a:ext uri="{FF2B5EF4-FFF2-40B4-BE49-F238E27FC236}">
                <a16:creationId xmlns:a16="http://schemas.microsoft.com/office/drawing/2014/main" id="{D90FADDD-9BA8-13A1-AE12-7AAD9BF30572}"/>
              </a:ext>
            </a:extLst>
          </p:cNvPr>
          <p:cNvSpPr txBox="1"/>
          <p:nvPr/>
        </p:nvSpPr>
        <p:spPr>
          <a:xfrm>
            <a:off x="4887913" y="6507163"/>
            <a:ext cx="5810250" cy="230187"/>
          </a:xfrm>
          <a:prstGeom prst="rect">
            <a:avLst/>
          </a:prstGeom>
          <a:ln w="12700">
            <a:miter lim="400000"/>
          </a:ln>
        </p:spPr>
        <p:txBody>
          <a:bodyPr lIns="45719" rIns="45719" anchor="ctr">
            <a:spAutoFit/>
          </a:bodyPr>
          <a:lstStyle>
            <a:lvl1pPr algn="r">
              <a:defRPr sz="1000" cap="all">
                <a:solidFill>
                  <a:srgbClr val="FFFFFF"/>
                </a:solidFill>
                <a:latin typeface="Tw Cen MT Condensed"/>
                <a:ea typeface="Tw Cen MT Condensed"/>
                <a:cs typeface="Tw Cen MT Condensed"/>
                <a:sym typeface="Tw Cen MT Condensed"/>
              </a:defRPr>
            </a:lvl1pPr>
          </a:lstStyle>
          <a:p>
            <a:pPr eaLnBrk="1" fontAlgn="auto">
              <a:spcBef>
                <a:spcPts val="0"/>
              </a:spcBef>
              <a:spcAft>
                <a:spcPts val="0"/>
              </a:spcAft>
              <a:defRPr/>
            </a:pPr>
            <a:r>
              <a:rPr kern="0"/>
              <a:t>MoodSphere</a:t>
            </a:r>
          </a:p>
        </p:txBody>
      </p:sp>
      <p:graphicFrame>
        <p:nvGraphicFramePr>
          <p:cNvPr id="840" name="Table 10">
            <a:extLst>
              <a:ext uri="{FF2B5EF4-FFF2-40B4-BE49-F238E27FC236}">
                <a16:creationId xmlns:a16="http://schemas.microsoft.com/office/drawing/2014/main" id="{D70BEA62-7B7F-60A3-8EA0-6F20EE43B3B2}"/>
              </a:ext>
            </a:extLst>
          </p:cNvPr>
          <p:cNvGraphicFramePr/>
          <p:nvPr>
            <p:extLst>
              <p:ext uri="{D42A27DB-BD31-4B8C-83A1-F6EECF244321}">
                <p14:modId xmlns:p14="http://schemas.microsoft.com/office/powerpoint/2010/main" val="3481715027"/>
              </p:ext>
            </p:extLst>
          </p:nvPr>
        </p:nvGraphicFramePr>
        <p:xfrm>
          <a:off x="1003300" y="1065095"/>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Story Points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User Story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Sprint </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841" name="Table 26">
            <a:extLst>
              <a:ext uri="{FF2B5EF4-FFF2-40B4-BE49-F238E27FC236}">
                <a16:creationId xmlns:a16="http://schemas.microsoft.com/office/drawing/2014/main" id="{63B52423-D44B-30AA-5F0B-A572E23AA281}"/>
              </a:ext>
            </a:extLst>
          </p:cNvPr>
          <p:cNvGraphicFramePr>
            <a:graphicFrameLocks noGrp="1"/>
          </p:cNvGraphicFramePr>
          <p:nvPr/>
        </p:nvGraphicFramePr>
        <p:xfrm>
          <a:off x="1003300" y="1511300"/>
          <a:ext cx="10706100" cy="952500"/>
        </p:xfrm>
        <a:graphic>
          <a:graphicData uri="http://schemas.openxmlformats.org/drawingml/2006/table">
            <a:tbl>
              <a:tblPr/>
              <a:tblGrid>
                <a:gridCol w="825500">
                  <a:extLst>
                    <a:ext uri="{9D8B030D-6E8A-4147-A177-3AD203B41FA5}">
                      <a16:colId xmlns:a16="http://schemas.microsoft.com/office/drawing/2014/main" val="1271572484"/>
                    </a:ext>
                  </a:extLst>
                </a:gridCol>
                <a:gridCol w="889000">
                  <a:extLst>
                    <a:ext uri="{9D8B030D-6E8A-4147-A177-3AD203B41FA5}">
                      <a16:colId xmlns:a16="http://schemas.microsoft.com/office/drawing/2014/main" val="3078931813"/>
                    </a:ext>
                  </a:extLst>
                </a:gridCol>
                <a:gridCol w="7416800">
                  <a:extLst>
                    <a:ext uri="{9D8B030D-6E8A-4147-A177-3AD203B41FA5}">
                      <a16:colId xmlns:a16="http://schemas.microsoft.com/office/drawing/2014/main" val="2208502999"/>
                    </a:ext>
                  </a:extLst>
                </a:gridCol>
                <a:gridCol w="787400">
                  <a:extLst>
                    <a:ext uri="{9D8B030D-6E8A-4147-A177-3AD203B41FA5}">
                      <a16:colId xmlns:a16="http://schemas.microsoft.com/office/drawing/2014/main" val="2263381876"/>
                    </a:ext>
                  </a:extLst>
                </a:gridCol>
                <a:gridCol w="787400">
                  <a:extLst>
                    <a:ext uri="{9D8B030D-6E8A-4147-A177-3AD203B41FA5}">
                      <a16:colId xmlns:a16="http://schemas.microsoft.com/office/drawing/2014/main" val="1176595448"/>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70123769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user can upload an image file.Supported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0031593"/>
                  </a:ext>
                </a:extLst>
              </a:tr>
            </a:tbl>
          </a:graphicData>
        </a:graphic>
      </p:graphicFrame>
      <p:graphicFrame>
        <p:nvGraphicFramePr>
          <p:cNvPr id="842" name="Table 26">
            <a:extLst>
              <a:ext uri="{FF2B5EF4-FFF2-40B4-BE49-F238E27FC236}">
                <a16:creationId xmlns:a16="http://schemas.microsoft.com/office/drawing/2014/main" id="{77B0EE74-2C3A-4A13-2A5F-54206DE4D38E}"/>
              </a:ext>
            </a:extLst>
          </p:cNvPr>
          <p:cNvGraphicFramePr>
            <a:graphicFrameLocks noGrp="1"/>
          </p:cNvGraphicFramePr>
          <p:nvPr/>
        </p:nvGraphicFramePr>
        <p:xfrm>
          <a:off x="1003300" y="2459038"/>
          <a:ext cx="10706100" cy="952500"/>
        </p:xfrm>
        <a:graphic>
          <a:graphicData uri="http://schemas.openxmlformats.org/drawingml/2006/table">
            <a:tbl>
              <a:tblPr/>
              <a:tblGrid>
                <a:gridCol w="825500">
                  <a:extLst>
                    <a:ext uri="{9D8B030D-6E8A-4147-A177-3AD203B41FA5}">
                      <a16:colId xmlns:a16="http://schemas.microsoft.com/office/drawing/2014/main" val="2329226071"/>
                    </a:ext>
                  </a:extLst>
                </a:gridCol>
                <a:gridCol w="889000">
                  <a:extLst>
                    <a:ext uri="{9D8B030D-6E8A-4147-A177-3AD203B41FA5}">
                      <a16:colId xmlns:a16="http://schemas.microsoft.com/office/drawing/2014/main" val="2986955457"/>
                    </a:ext>
                  </a:extLst>
                </a:gridCol>
                <a:gridCol w="7416800">
                  <a:extLst>
                    <a:ext uri="{9D8B030D-6E8A-4147-A177-3AD203B41FA5}">
                      <a16:colId xmlns:a16="http://schemas.microsoft.com/office/drawing/2014/main" val="2560734666"/>
                    </a:ext>
                  </a:extLst>
                </a:gridCol>
                <a:gridCol w="787400">
                  <a:extLst>
                    <a:ext uri="{9D8B030D-6E8A-4147-A177-3AD203B41FA5}">
                      <a16:colId xmlns:a16="http://schemas.microsoft.com/office/drawing/2014/main" val="148769048"/>
                    </a:ext>
                  </a:extLst>
                </a:gridCol>
                <a:gridCol w="787400">
                  <a:extLst>
                    <a:ext uri="{9D8B030D-6E8A-4147-A177-3AD203B41FA5}">
                      <a16:colId xmlns:a16="http://schemas.microsoft.com/office/drawing/2014/main" val="369892072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24402097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Users can search for songs or artists using a search bar.Search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2342950"/>
                  </a:ext>
                </a:extLst>
              </a:tr>
            </a:tbl>
          </a:graphicData>
        </a:graphic>
      </p:graphicFrame>
      <p:graphicFrame>
        <p:nvGraphicFramePr>
          <p:cNvPr id="843" name="Table 24">
            <a:extLst>
              <a:ext uri="{FF2B5EF4-FFF2-40B4-BE49-F238E27FC236}">
                <a16:creationId xmlns:a16="http://schemas.microsoft.com/office/drawing/2014/main" id="{F0CAF623-F4C1-9016-0540-85E7EFC340A8}"/>
              </a:ext>
            </a:extLst>
          </p:cNvPr>
          <p:cNvGraphicFramePr>
            <a:graphicFrameLocks noGrp="1"/>
          </p:cNvGraphicFramePr>
          <p:nvPr/>
        </p:nvGraphicFramePr>
        <p:xfrm>
          <a:off x="1000125" y="3370263"/>
          <a:ext cx="10712450" cy="917258"/>
        </p:xfrm>
        <a:graphic>
          <a:graphicData uri="http://schemas.openxmlformats.org/drawingml/2006/table">
            <a:tbl>
              <a:tblPr/>
              <a:tblGrid>
                <a:gridCol w="827088">
                  <a:extLst>
                    <a:ext uri="{9D8B030D-6E8A-4147-A177-3AD203B41FA5}">
                      <a16:colId xmlns:a16="http://schemas.microsoft.com/office/drawing/2014/main" val="3642138253"/>
                    </a:ext>
                  </a:extLst>
                </a:gridCol>
                <a:gridCol w="889000">
                  <a:extLst>
                    <a:ext uri="{9D8B030D-6E8A-4147-A177-3AD203B41FA5}">
                      <a16:colId xmlns:a16="http://schemas.microsoft.com/office/drawing/2014/main" val="742714279"/>
                    </a:ext>
                  </a:extLst>
                </a:gridCol>
                <a:gridCol w="7419975">
                  <a:extLst>
                    <a:ext uri="{9D8B030D-6E8A-4147-A177-3AD203B41FA5}">
                      <a16:colId xmlns:a16="http://schemas.microsoft.com/office/drawing/2014/main" val="88664013"/>
                    </a:ext>
                  </a:extLst>
                </a:gridCol>
                <a:gridCol w="788987">
                  <a:extLst>
                    <a:ext uri="{9D8B030D-6E8A-4147-A177-3AD203B41FA5}">
                      <a16:colId xmlns:a16="http://schemas.microsoft.com/office/drawing/2014/main" val="1966876663"/>
                    </a:ext>
                  </a:extLst>
                </a:gridCol>
                <a:gridCol w="787400">
                  <a:extLst>
                    <a:ext uri="{9D8B030D-6E8A-4147-A177-3AD203B41FA5}">
                      <a16:colId xmlns:a16="http://schemas.microsoft.com/office/drawing/2014/main" val="450053225"/>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0437412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1379769"/>
                  </a:ext>
                </a:extLst>
              </a:tr>
            </a:tbl>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 metrics</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54</a:t>
            </a:fld>
            <a:endParaRPr lang="en-US"/>
          </a:p>
        </p:txBody>
      </p:sp>
    </p:spTree>
    <p:extLst>
      <p:ext uri="{BB962C8B-B14F-4D97-AF65-F5344CB8AC3E}">
        <p14:creationId xmlns:p14="http://schemas.microsoft.com/office/powerpoint/2010/main" val="3277981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-3 Team Velocity</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55</a:t>
            </a:fld>
            <a:endParaRPr lang="en-US"/>
          </a:p>
        </p:txBody>
      </p:sp>
    </p:spTree>
    <p:extLst>
      <p:ext uri="{BB962C8B-B14F-4D97-AF65-F5344CB8AC3E}">
        <p14:creationId xmlns:p14="http://schemas.microsoft.com/office/powerpoint/2010/main" val="3396039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Team velocity for sprint- 3 is (Number of completed stories) = 26</a:t>
            </a:r>
          </a:p>
        </p:txBody>
      </p:sp>
      <p:graphicFrame>
        <p:nvGraphicFramePr>
          <p:cNvPr id="4" name="Chart 3">
            <a:extLst>
              <a:ext uri="{FF2B5EF4-FFF2-40B4-BE49-F238E27FC236}">
                <a16:creationId xmlns:a16="http://schemas.microsoft.com/office/drawing/2014/main" id="{EDED70AD-A6A3-4A51-83AE-FD808C142B54}"/>
              </a:ext>
            </a:extLst>
          </p:cNvPr>
          <p:cNvGraphicFramePr>
            <a:graphicFrameLocks/>
          </p:cNvGraphicFramePr>
          <p:nvPr/>
        </p:nvGraphicFramePr>
        <p:xfrm>
          <a:off x="4579505" y="1387587"/>
          <a:ext cx="6909577" cy="4082826"/>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582B5B46-FB22-4C25-57B1-A94483E3AFEC}"/>
              </a:ext>
            </a:extLst>
          </p:cNvPr>
          <p:cNvPicPr>
            <a:picLocks noChangeAspect="1"/>
          </p:cNvPicPr>
          <p:nvPr/>
        </p:nvPicPr>
        <p:blipFill>
          <a:blip r:embed="rId3"/>
          <a:stretch>
            <a:fillRect/>
          </a:stretch>
        </p:blipFill>
        <p:spPr>
          <a:xfrm>
            <a:off x="11489082" y="5707558"/>
            <a:ext cx="609600" cy="609600"/>
          </a:xfrm>
          <a:prstGeom prst="rect">
            <a:avLst/>
          </a:prstGeom>
        </p:spPr>
      </p:pic>
    </p:spTree>
    <p:extLst>
      <p:ext uri="{BB962C8B-B14F-4D97-AF65-F5344CB8AC3E}">
        <p14:creationId xmlns:p14="http://schemas.microsoft.com/office/powerpoint/2010/main" val="993072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Team’s Historical Velocity</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57</a:t>
            </a:fld>
            <a:endParaRPr lang="en-US"/>
          </a:p>
        </p:txBody>
      </p:sp>
    </p:spTree>
    <p:extLst>
      <p:ext uri="{BB962C8B-B14F-4D97-AF65-F5344CB8AC3E}">
        <p14:creationId xmlns:p14="http://schemas.microsoft.com/office/powerpoint/2010/main" val="3887445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Average Velocity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Sum of Velocities for Completed Sprints</a:t>
            </a:r>
            <a:br>
              <a:rPr lang="en-US" sz="1500">
                <a:solidFill>
                  <a:srgbClr val="0D0D0D"/>
                </a:solidFill>
                <a:ea typeface="+mj-lt"/>
                <a:cs typeface="+mj-lt"/>
              </a:rPr>
            </a:br>
            <a:r>
              <a:rPr lang="en-US" sz="1500">
                <a:solidFill>
                  <a:srgbClr val="0D0D0D"/>
                </a:solidFill>
                <a:ea typeface="+mj-lt"/>
                <a:cs typeface="+mj-lt"/>
              </a:rPr>
              <a:t>Number of completed sprints</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Historical Velocity of Moodsphere is 29.5</a:t>
            </a:r>
          </a:p>
        </p:txBody>
      </p:sp>
      <p:cxnSp>
        <p:nvCxnSpPr>
          <p:cNvPr id="13" name="Straight Arrow Connector 12">
            <a:extLst>
              <a:ext uri="{FF2B5EF4-FFF2-40B4-BE49-F238E27FC236}">
                <a16:creationId xmlns:a16="http://schemas.microsoft.com/office/drawing/2014/main" id="{2C67B909-4E61-87A8-D032-04B9BA50FB8E}"/>
              </a:ext>
            </a:extLst>
          </p:cNvPr>
          <p:cNvCxnSpPr>
            <a:cxnSpLocks/>
          </p:cNvCxnSpPr>
          <p:nvPr/>
        </p:nvCxnSpPr>
        <p:spPr>
          <a:xfrm>
            <a:off x="1024128" y="2812211"/>
            <a:ext cx="2564461" cy="0"/>
          </a:xfrm>
          <a:prstGeom prst="straightConnector1">
            <a:avLst/>
          </a:prstGeom>
        </p:spPr>
        <p:style>
          <a:lnRef idx="3">
            <a:schemeClr val="dk1"/>
          </a:lnRef>
          <a:fillRef idx="0">
            <a:schemeClr val="dk1"/>
          </a:fillRef>
          <a:effectRef idx="2">
            <a:schemeClr val="dk1"/>
          </a:effectRef>
          <a:fontRef idx="minor">
            <a:schemeClr val="tx1"/>
          </a:fontRef>
        </p:style>
      </p:cxnSp>
      <p:graphicFrame>
        <p:nvGraphicFramePr>
          <p:cNvPr id="8" name="Chart 7">
            <a:extLst>
              <a:ext uri="{FF2B5EF4-FFF2-40B4-BE49-F238E27FC236}">
                <a16:creationId xmlns:a16="http://schemas.microsoft.com/office/drawing/2014/main" id="{AA5C6E56-EFD1-4FB8-8ADC-6F9B88EE9A68}"/>
              </a:ext>
            </a:extLst>
          </p:cNvPr>
          <p:cNvGraphicFramePr>
            <a:graphicFrameLocks/>
          </p:cNvGraphicFramePr>
          <p:nvPr/>
        </p:nvGraphicFramePr>
        <p:xfrm>
          <a:off x="4803794" y="1356127"/>
          <a:ext cx="6909575" cy="4145746"/>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a:extLst>
              <a:ext uri="{FF2B5EF4-FFF2-40B4-BE49-F238E27FC236}">
                <a16:creationId xmlns:a16="http://schemas.microsoft.com/office/drawing/2014/main" id="{DF693142-DE2B-E861-64DB-6C7FCB665D1A}"/>
              </a:ext>
            </a:extLst>
          </p:cNvPr>
          <p:cNvPicPr>
            <a:picLocks noChangeAspect="1"/>
          </p:cNvPicPr>
          <p:nvPr/>
        </p:nvPicPr>
        <p:blipFill>
          <a:blip r:embed="rId3"/>
          <a:stretch>
            <a:fillRect/>
          </a:stretch>
        </p:blipFill>
        <p:spPr>
          <a:xfrm>
            <a:off x="11582400" y="5608320"/>
            <a:ext cx="609600" cy="609600"/>
          </a:xfrm>
          <a:prstGeom prst="rect">
            <a:avLst/>
          </a:prstGeom>
        </p:spPr>
      </p:pic>
    </p:spTree>
    <p:extLst>
      <p:ext uri="{BB962C8B-B14F-4D97-AF65-F5344CB8AC3E}">
        <p14:creationId xmlns:p14="http://schemas.microsoft.com/office/powerpoint/2010/main" val="4130561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59</a:t>
            </a:fld>
            <a:endParaRPr lang="en-US"/>
          </a:p>
        </p:txBody>
      </p:sp>
    </p:spTree>
    <p:extLst>
      <p:ext uri="{BB962C8B-B14F-4D97-AF65-F5344CB8AC3E}">
        <p14:creationId xmlns:p14="http://schemas.microsoft.com/office/powerpoint/2010/main" val="155349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318913" y="112686"/>
            <a:ext cx="4652887" cy="917656"/>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Description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a:t>MoodSphere</a:t>
            </a:r>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6</a:t>
            </a:fld>
            <a:endParaRPr lang="en-US"/>
          </a:p>
        </p:txBody>
      </p:sp>
      <p:graphicFrame>
        <p:nvGraphicFramePr>
          <p:cNvPr id="2" name="Table 1">
            <a:extLst>
              <a:ext uri="{FF2B5EF4-FFF2-40B4-BE49-F238E27FC236}">
                <a16:creationId xmlns:a16="http://schemas.microsoft.com/office/drawing/2014/main" id="{9B19FD57-D82B-3967-BC39-AF76AFD3F33C}"/>
              </a:ext>
            </a:extLst>
          </p:cNvPr>
          <p:cNvGraphicFramePr>
            <a:graphicFrameLocks noGrp="1"/>
          </p:cNvGraphicFramePr>
          <p:nvPr>
            <p:extLst>
              <p:ext uri="{D42A27DB-BD31-4B8C-83A1-F6EECF244321}">
                <p14:modId xmlns:p14="http://schemas.microsoft.com/office/powerpoint/2010/main" val="268991625"/>
              </p:ext>
            </p:extLst>
          </p:nvPr>
        </p:nvGraphicFramePr>
        <p:xfrm>
          <a:off x="4148119" y="824142"/>
          <a:ext cx="7884047" cy="5437632"/>
        </p:xfrm>
        <a:graphic>
          <a:graphicData uri="http://schemas.openxmlformats.org/drawingml/2006/table">
            <a:tbl>
              <a:tblPr firstRow="1" bandRow="1">
                <a:tableStyleId>{5C22544A-7EE6-4342-B048-85BDC9FD1C3A}</a:tableStyleId>
              </a:tblPr>
              <a:tblGrid>
                <a:gridCol w="1675019">
                  <a:extLst>
                    <a:ext uri="{9D8B030D-6E8A-4147-A177-3AD203B41FA5}">
                      <a16:colId xmlns:a16="http://schemas.microsoft.com/office/drawing/2014/main" val="3321767559"/>
                    </a:ext>
                  </a:extLst>
                </a:gridCol>
                <a:gridCol w="6209028">
                  <a:extLst>
                    <a:ext uri="{9D8B030D-6E8A-4147-A177-3AD203B41FA5}">
                      <a16:colId xmlns:a16="http://schemas.microsoft.com/office/drawing/2014/main" val="3958251454"/>
                    </a:ext>
                  </a:extLst>
                </a:gridCol>
              </a:tblGrid>
              <a:tr h="274326">
                <a:tc>
                  <a:txBody>
                    <a:bodyPr/>
                    <a:lstStyle/>
                    <a:p>
                      <a:r>
                        <a:rPr lang="en-US" sz="1400" b="0">
                          <a:solidFill>
                            <a:schemeClr val="tx1"/>
                          </a:solidFill>
                        </a:rPr>
                        <a:t>Project Name:</a:t>
                      </a:r>
                    </a:p>
                  </a:txBody>
                  <a:tcPr/>
                </a:tc>
                <a:tc>
                  <a:txBody>
                    <a:bodyPr/>
                    <a:lstStyle/>
                    <a:p>
                      <a:r>
                        <a:rPr lang="en-US" sz="1400" b="0">
                          <a:solidFill>
                            <a:schemeClr val="tx1"/>
                          </a:solidFill>
                        </a:rPr>
                        <a:t>MoodSphere</a:t>
                      </a:r>
                    </a:p>
                  </a:txBody>
                  <a:tcPr/>
                </a:tc>
                <a:extLst>
                  <a:ext uri="{0D108BD9-81ED-4DB2-BD59-A6C34878D82A}">
                    <a16:rowId xmlns:a16="http://schemas.microsoft.com/office/drawing/2014/main" val="3222025106"/>
                  </a:ext>
                </a:extLst>
              </a:tr>
              <a:tr h="274326">
                <a:tc>
                  <a:txBody>
                    <a:bodyPr/>
                    <a:lstStyle/>
                    <a:p>
                      <a:r>
                        <a:rPr lang="en-US" sz="1400"/>
                        <a:t>Team:</a:t>
                      </a:r>
                    </a:p>
                  </a:txBody>
                  <a:tcPr/>
                </a:tc>
                <a:tc>
                  <a:txBody>
                    <a:bodyPr/>
                    <a:lstStyle/>
                    <a:p>
                      <a:r>
                        <a:rPr lang="en-US" sz="1400"/>
                        <a:t>DevDynasty</a:t>
                      </a:r>
                    </a:p>
                  </a:txBody>
                  <a:tcPr/>
                </a:tc>
                <a:extLst>
                  <a:ext uri="{0D108BD9-81ED-4DB2-BD59-A6C34878D82A}">
                    <a16:rowId xmlns:a16="http://schemas.microsoft.com/office/drawing/2014/main" val="3752078847"/>
                  </a:ext>
                </a:extLst>
              </a:tr>
              <a:tr h="4537352">
                <a:tc>
                  <a:txBody>
                    <a:bodyPr/>
                    <a:lstStyle/>
                    <a:p>
                      <a:r>
                        <a:rPr lang="en-US" sz="1400"/>
                        <a:t>Project Description:</a:t>
                      </a:r>
                    </a:p>
                  </a:txBody>
                  <a:tcPr/>
                </a:tc>
                <a:tc>
                  <a:txBody>
                    <a:bodyPr/>
                    <a:lstStyle/>
                    <a:p>
                      <a:r>
                        <a:rPr lang="en-US" sz="1400"/>
                        <a:t>Using facial expression detection techniques and machine learning algorithms in real time to understand the user's mood.</a:t>
                      </a:r>
                    </a:p>
                    <a:p>
                      <a:endParaRPr lang="en-US" sz="1400"/>
                    </a:p>
                    <a:p>
                      <a:r>
                        <a:rPr lang="en-US" sz="1400" b="1"/>
                        <a:t>for</a:t>
                      </a:r>
                      <a:r>
                        <a:rPr lang="en-US" sz="1400"/>
                        <a:t> the music enthusiasts seeking a personalized and emotionally resonant listening experience,</a:t>
                      </a:r>
                    </a:p>
                    <a:p>
                      <a:endParaRPr lang="en-US" sz="1400"/>
                    </a:p>
                    <a:p>
                      <a:r>
                        <a:rPr lang="en-US" sz="1400" b="1"/>
                        <a:t>who</a:t>
                      </a:r>
                      <a:r>
                        <a:rPr lang="en-US" sz="1400"/>
                        <a:t> wants to listen to their music based on their current emotional state</a:t>
                      </a:r>
                    </a:p>
                    <a:p>
                      <a:r>
                        <a:rPr lang="en-US" sz="1400" b="1"/>
                        <a:t>the </a:t>
                      </a:r>
                      <a:r>
                        <a:rPr lang="en-US" sz="1400"/>
                        <a:t>MoodSphere</a:t>
                      </a:r>
                    </a:p>
                    <a:p>
                      <a:endParaRPr lang="en-US" sz="1400"/>
                    </a:p>
                    <a:p>
                      <a:r>
                        <a:rPr lang="en-US" sz="1400" b="1"/>
                        <a:t>is an </a:t>
                      </a:r>
                      <a:r>
                        <a:rPr lang="en-US" sz="1400"/>
                        <a:t>application that takes out the hassle of going through all the options in traditional music applications to hear the right music for their mood,</a:t>
                      </a:r>
                    </a:p>
                    <a:p>
                      <a:r>
                        <a:rPr lang="en-US" sz="1400"/>
                        <a:t>that employs facial recognition and CNNs to analyze your real-time emotional expressions captured through the camera.</a:t>
                      </a:r>
                    </a:p>
                    <a:p>
                      <a:endParaRPr lang="en-US" sz="1400"/>
                    </a:p>
                    <a:p>
                      <a:r>
                        <a:rPr lang="en-US" sz="1400" b="1"/>
                        <a:t>unlike</a:t>
                      </a:r>
                      <a:r>
                        <a:rPr lang="en-US" sz="1400"/>
                        <a:t> traditional music recommendation systems solely relying on user preferences, MoodSphere distinguishes itself by incorporating facial emotion analysis.</a:t>
                      </a:r>
                    </a:p>
                    <a:p>
                      <a:endParaRPr lang="en-US" sz="1400"/>
                    </a:p>
                    <a:p>
                      <a:r>
                        <a:rPr lang="en-US" sz="1400" b="1"/>
                        <a:t>our</a:t>
                      </a:r>
                      <a:r>
                        <a:rPr lang="en-US" sz="1400"/>
                        <a:t> application dynamically adjusts music recommendations as your emotional expressions evolve allowing users to experience enhanced recommendations within the application.</a:t>
                      </a:r>
                    </a:p>
                    <a:p>
                      <a:pPr>
                        <a:lnSpc>
                          <a:spcPct val="120000"/>
                        </a:lnSpc>
                      </a:pPr>
                      <a:endParaRPr lang="en-US" sz="1400"/>
                    </a:p>
                    <a:p>
                      <a:endParaRPr lang="en-US" sz="1400"/>
                    </a:p>
                  </a:txBody>
                  <a:tcPr/>
                </a:tc>
                <a:extLst>
                  <a:ext uri="{0D108BD9-81ED-4DB2-BD59-A6C34878D82A}">
                    <a16:rowId xmlns:a16="http://schemas.microsoft.com/office/drawing/2014/main" val="2828697463"/>
                  </a:ext>
                </a:extLst>
              </a:tr>
            </a:tbl>
          </a:graphicData>
        </a:graphic>
      </p:graphicFrame>
      <p:pic>
        <p:nvPicPr>
          <p:cNvPr id="7" name="Picture 6">
            <a:extLst>
              <a:ext uri="{FF2B5EF4-FFF2-40B4-BE49-F238E27FC236}">
                <a16:creationId xmlns:a16="http://schemas.microsoft.com/office/drawing/2014/main" id="{E84AE5A2-7D51-A02D-DEA9-63AF72085667}"/>
              </a:ext>
            </a:extLst>
          </p:cNvPr>
          <p:cNvPicPr>
            <a:picLocks noChangeAspect="1"/>
          </p:cNvPicPr>
          <p:nvPr/>
        </p:nvPicPr>
        <p:blipFill>
          <a:blip r:embed="rId7"/>
          <a:stretch>
            <a:fillRect/>
          </a:stretch>
        </p:blipFill>
        <p:spPr>
          <a:xfrm>
            <a:off x="11582400" y="5795245"/>
            <a:ext cx="609600" cy="609600"/>
          </a:xfrm>
          <a:prstGeom prst="rect">
            <a:avLst/>
          </a:prstGeom>
        </p:spPr>
      </p:pic>
    </p:spTree>
    <p:extLst>
      <p:ext uri="{BB962C8B-B14F-4D97-AF65-F5344CB8AC3E}">
        <p14:creationId xmlns:p14="http://schemas.microsoft.com/office/powerpoint/2010/main" val="1806167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60</a:t>
            </a:fld>
            <a:endParaRPr lang="en-US"/>
          </a:p>
        </p:txBody>
      </p:sp>
    </p:spTree>
    <p:extLst>
      <p:ext uri="{BB962C8B-B14F-4D97-AF65-F5344CB8AC3E}">
        <p14:creationId xmlns:p14="http://schemas.microsoft.com/office/powerpoint/2010/main" val="75205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72249" y="518196"/>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3 Burndown Chart</a:t>
            </a:r>
          </a:p>
        </p:txBody>
      </p:sp>
      <p:pic>
        <p:nvPicPr>
          <p:cNvPr id="5" name="Picture 4">
            <a:extLst>
              <a:ext uri="{FF2B5EF4-FFF2-40B4-BE49-F238E27FC236}">
                <a16:creationId xmlns:a16="http://schemas.microsoft.com/office/drawing/2014/main" id="{F6EDAA24-4A59-60BB-E34D-41DB1FC51C22}"/>
              </a:ext>
            </a:extLst>
          </p:cNvPr>
          <p:cNvPicPr>
            <a:picLocks noChangeAspect="1"/>
          </p:cNvPicPr>
          <p:nvPr/>
        </p:nvPicPr>
        <p:blipFill>
          <a:blip r:embed="rId2"/>
          <a:stretch>
            <a:fillRect/>
          </a:stretch>
        </p:blipFill>
        <p:spPr>
          <a:xfrm>
            <a:off x="11582400" y="5773621"/>
            <a:ext cx="609600" cy="609600"/>
          </a:xfrm>
          <a:prstGeom prst="rect">
            <a:avLst/>
          </a:prstGeom>
        </p:spPr>
      </p:pic>
      <p:pic>
        <p:nvPicPr>
          <p:cNvPr id="12" name="Picture 11">
            <a:extLst>
              <a:ext uri="{FF2B5EF4-FFF2-40B4-BE49-F238E27FC236}">
                <a16:creationId xmlns:a16="http://schemas.microsoft.com/office/drawing/2014/main" id="{40F6EE11-0725-6969-4FF4-77FBF41B38EA}"/>
              </a:ext>
            </a:extLst>
          </p:cNvPr>
          <p:cNvPicPr>
            <a:picLocks noChangeAspect="1"/>
          </p:cNvPicPr>
          <p:nvPr/>
        </p:nvPicPr>
        <p:blipFill>
          <a:blip r:embed="rId3"/>
          <a:stretch>
            <a:fillRect/>
          </a:stretch>
        </p:blipFill>
        <p:spPr>
          <a:xfrm>
            <a:off x="2211916" y="1069874"/>
            <a:ext cx="9387418" cy="5004001"/>
          </a:xfrm>
          <a:prstGeom prst="rect">
            <a:avLst/>
          </a:prstGeom>
        </p:spPr>
      </p:pic>
    </p:spTree>
    <p:extLst>
      <p:ext uri="{BB962C8B-B14F-4D97-AF65-F5344CB8AC3E}">
        <p14:creationId xmlns:p14="http://schemas.microsoft.com/office/powerpoint/2010/main" val="551956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Historical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62</a:t>
            </a:fld>
            <a:endParaRPr lang="en-US"/>
          </a:p>
        </p:txBody>
      </p:sp>
      <p:sp>
        <p:nvSpPr>
          <p:cNvPr id="2" name="TextBox 1">
            <a:extLst>
              <a:ext uri="{FF2B5EF4-FFF2-40B4-BE49-F238E27FC236}">
                <a16:creationId xmlns:a16="http://schemas.microsoft.com/office/drawing/2014/main" id="{2A00115B-3130-E5B2-52D3-735C742642E0}"/>
              </a:ext>
            </a:extLst>
          </p:cNvPr>
          <p:cNvSpPr txBox="1"/>
          <p:nvPr/>
        </p:nvSpPr>
        <p:spPr>
          <a:xfrm>
            <a:off x="865481" y="3791184"/>
            <a:ext cx="40734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Historical burndown chart = Sum(Sprint 1 + Sprint 2 + Sprint 3)</a:t>
            </a:r>
          </a:p>
        </p:txBody>
      </p:sp>
    </p:spTree>
    <p:extLst>
      <p:ext uri="{BB962C8B-B14F-4D97-AF65-F5344CB8AC3E}">
        <p14:creationId xmlns:p14="http://schemas.microsoft.com/office/powerpoint/2010/main" val="233723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72249" y="518196"/>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Historical Burndown Chart</a:t>
            </a:r>
          </a:p>
        </p:txBody>
      </p:sp>
      <p:pic>
        <p:nvPicPr>
          <p:cNvPr id="6" name="Picture 5">
            <a:extLst>
              <a:ext uri="{FF2B5EF4-FFF2-40B4-BE49-F238E27FC236}">
                <a16:creationId xmlns:a16="http://schemas.microsoft.com/office/drawing/2014/main" id="{88DBD934-62A1-E169-F5F7-EAA476489184}"/>
              </a:ext>
            </a:extLst>
          </p:cNvPr>
          <p:cNvPicPr>
            <a:picLocks noChangeAspect="1"/>
          </p:cNvPicPr>
          <p:nvPr/>
        </p:nvPicPr>
        <p:blipFill>
          <a:blip r:embed="rId2"/>
          <a:stretch>
            <a:fillRect/>
          </a:stretch>
        </p:blipFill>
        <p:spPr>
          <a:xfrm>
            <a:off x="11578167" y="5735651"/>
            <a:ext cx="609600" cy="609600"/>
          </a:xfrm>
          <a:prstGeom prst="rect">
            <a:avLst/>
          </a:prstGeom>
        </p:spPr>
      </p:pic>
      <p:pic>
        <p:nvPicPr>
          <p:cNvPr id="11" name="Picture 10" descr="A graph showing a line and a number of days&#10;&#10;Description automatically generated">
            <a:extLst>
              <a:ext uri="{FF2B5EF4-FFF2-40B4-BE49-F238E27FC236}">
                <a16:creationId xmlns:a16="http://schemas.microsoft.com/office/drawing/2014/main" id="{70D104FF-198D-677A-F6DE-C117F4B91B7B}"/>
              </a:ext>
            </a:extLst>
          </p:cNvPr>
          <p:cNvPicPr>
            <a:picLocks noChangeAspect="1"/>
          </p:cNvPicPr>
          <p:nvPr/>
        </p:nvPicPr>
        <p:blipFill>
          <a:blip r:embed="rId3"/>
          <a:stretch>
            <a:fillRect/>
          </a:stretch>
        </p:blipFill>
        <p:spPr>
          <a:xfrm>
            <a:off x="857250" y="1080016"/>
            <a:ext cx="10562167" cy="4909634"/>
          </a:xfrm>
          <a:prstGeom prst="rect">
            <a:avLst/>
          </a:prstGeom>
        </p:spPr>
      </p:pic>
    </p:spTree>
    <p:extLst>
      <p:ext uri="{BB962C8B-B14F-4D97-AF65-F5344CB8AC3E}">
        <p14:creationId xmlns:p14="http://schemas.microsoft.com/office/powerpoint/2010/main" val="1264260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64</a:t>
            </a:fld>
            <a:endParaRPr lang="en-US"/>
          </a:p>
        </p:txBody>
      </p:sp>
      <p:sp>
        <p:nvSpPr>
          <p:cNvPr id="2" name="TextBox 1">
            <a:extLst>
              <a:ext uri="{FF2B5EF4-FFF2-40B4-BE49-F238E27FC236}">
                <a16:creationId xmlns:a16="http://schemas.microsoft.com/office/drawing/2014/main" id="{2A00115B-3130-E5B2-52D3-735C742642E0}"/>
              </a:ext>
            </a:extLst>
          </p:cNvPr>
          <p:cNvSpPr txBox="1"/>
          <p:nvPr/>
        </p:nvSpPr>
        <p:spPr>
          <a:xfrm>
            <a:off x="823148" y="3293768"/>
            <a:ext cx="40522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r>
              <a:rPr lang="en-US">
                <a:solidFill>
                  <a:srgbClr val="131619"/>
                </a:solidFill>
                <a:ea typeface="+mn-lt"/>
                <a:cs typeface="+mn-lt"/>
              </a:rPr>
              <a:t>Average Burndown Rate = Total Variance/ Total Number of Intervals</a:t>
            </a:r>
            <a:endParaRPr lang="en-US"/>
          </a:p>
          <a:p>
            <a:r>
              <a:rPr lang="en-US">
                <a:solidFill>
                  <a:srgbClr val="131619"/>
                </a:solidFill>
                <a:ea typeface="+mn-lt"/>
                <a:cs typeface="+mn-lt"/>
              </a:rPr>
              <a:t>Where:</a:t>
            </a:r>
            <a:endParaRPr lang="en-US"/>
          </a:p>
          <a:p>
            <a:pPr marL="285750" indent="-285750">
              <a:buFont typeface="Arial"/>
              <a:buChar char="•"/>
            </a:pPr>
            <a:r>
              <a:rPr lang="en-US">
                <a:solidFill>
                  <a:srgbClr val="131619"/>
                </a:solidFill>
                <a:ea typeface="+mn-lt"/>
                <a:cs typeface="+mn-lt"/>
              </a:rPr>
              <a:t>Total Variance = Σ (Ideal Burndown - Actual Burndown) for all intervals</a:t>
            </a:r>
            <a:endParaRPr lang="en-US"/>
          </a:p>
          <a:p>
            <a:pPr marL="285750" indent="-285750">
              <a:buFont typeface="Arial"/>
              <a:buChar char="•"/>
            </a:pPr>
            <a:r>
              <a:rPr lang="en-US">
                <a:solidFill>
                  <a:srgbClr val="131619"/>
                </a:solidFill>
                <a:ea typeface="+mn-lt"/>
                <a:cs typeface="+mn-lt"/>
              </a:rPr>
              <a:t>Total Number of Intervals = Number of intervals (e.g., days, weeks) during the project duration. In our Case it is 3days.</a:t>
            </a:r>
            <a:endParaRPr lang="en-US"/>
          </a:p>
          <a:p>
            <a:endParaRPr lang="en-US"/>
          </a:p>
        </p:txBody>
      </p:sp>
    </p:spTree>
    <p:extLst>
      <p:ext uri="{BB962C8B-B14F-4D97-AF65-F5344CB8AC3E}">
        <p14:creationId xmlns:p14="http://schemas.microsoft.com/office/powerpoint/2010/main" val="1925590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72249" y="518196"/>
            <a:ext cx="5637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Average Burndown Chart</a:t>
            </a:r>
          </a:p>
        </p:txBody>
      </p:sp>
      <p:pic>
        <p:nvPicPr>
          <p:cNvPr id="5" name="Picture 4">
            <a:extLst>
              <a:ext uri="{FF2B5EF4-FFF2-40B4-BE49-F238E27FC236}">
                <a16:creationId xmlns:a16="http://schemas.microsoft.com/office/drawing/2014/main" id="{12C6157A-50AE-A9B8-26A1-CA605736023E}"/>
              </a:ext>
            </a:extLst>
          </p:cNvPr>
          <p:cNvPicPr>
            <a:picLocks noChangeAspect="1"/>
          </p:cNvPicPr>
          <p:nvPr/>
        </p:nvPicPr>
        <p:blipFill>
          <a:blip r:embed="rId2"/>
          <a:stretch>
            <a:fillRect/>
          </a:stretch>
        </p:blipFill>
        <p:spPr>
          <a:xfrm>
            <a:off x="11582400" y="5808559"/>
            <a:ext cx="609600" cy="609600"/>
          </a:xfrm>
          <a:prstGeom prst="rect">
            <a:avLst/>
          </a:prstGeom>
        </p:spPr>
      </p:pic>
      <p:pic>
        <p:nvPicPr>
          <p:cNvPr id="6" name="Picture 5" descr="A graph with a line and numbers&#10;&#10;Description automatically generated">
            <a:extLst>
              <a:ext uri="{FF2B5EF4-FFF2-40B4-BE49-F238E27FC236}">
                <a16:creationId xmlns:a16="http://schemas.microsoft.com/office/drawing/2014/main" id="{7E1FEDDF-5523-9E6D-F06F-6A63E0D66662}"/>
              </a:ext>
            </a:extLst>
          </p:cNvPr>
          <p:cNvPicPr>
            <a:picLocks noChangeAspect="1"/>
          </p:cNvPicPr>
          <p:nvPr/>
        </p:nvPicPr>
        <p:blipFill>
          <a:blip r:embed="rId3"/>
          <a:stretch>
            <a:fillRect/>
          </a:stretch>
        </p:blipFill>
        <p:spPr>
          <a:xfrm>
            <a:off x="1089025" y="1108604"/>
            <a:ext cx="10140950" cy="5011209"/>
          </a:xfrm>
          <a:prstGeom prst="rect">
            <a:avLst/>
          </a:prstGeom>
        </p:spPr>
      </p:pic>
    </p:spTree>
    <p:extLst>
      <p:ext uri="{BB962C8B-B14F-4D97-AF65-F5344CB8AC3E}">
        <p14:creationId xmlns:p14="http://schemas.microsoft.com/office/powerpoint/2010/main" val="4052639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-3 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66</a:t>
            </a:fld>
            <a:endParaRPr lang="en-US"/>
          </a:p>
        </p:txBody>
      </p:sp>
    </p:spTree>
    <p:extLst>
      <p:ext uri="{BB962C8B-B14F-4D97-AF65-F5344CB8AC3E}">
        <p14:creationId xmlns:p14="http://schemas.microsoft.com/office/powerpoint/2010/main" val="4146991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Completed/committed Ratio for Sprint – 3 is </a:t>
            </a:r>
          </a:p>
          <a:p>
            <a:pPr algn="l" defTabSz="914400">
              <a:lnSpc>
                <a:spcPct val="90000"/>
              </a:lnSpc>
              <a:spcAft>
                <a:spcPts val="600"/>
              </a:spcAft>
            </a:pPr>
            <a:r>
              <a:rPr lang="en-US" sz="1500">
                <a:solidFill>
                  <a:srgbClr val="0D0D0D"/>
                </a:solidFill>
                <a:ea typeface="+mj-lt"/>
                <a:cs typeface="+mj-lt"/>
              </a:rPr>
              <a:t>26/39 = 66.67%</a:t>
            </a:r>
          </a:p>
        </p:txBody>
      </p:sp>
      <p:graphicFrame>
        <p:nvGraphicFramePr>
          <p:cNvPr id="8" name="Chart 7">
            <a:extLst>
              <a:ext uri="{FF2B5EF4-FFF2-40B4-BE49-F238E27FC236}">
                <a16:creationId xmlns:a16="http://schemas.microsoft.com/office/drawing/2014/main" id="{1655119F-5C10-8D3A-39E5-88E44E90569D}"/>
              </a:ext>
            </a:extLst>
          </p:cNvPr>
          <p:cNvGraphicFramePr>
            <a:graphicFrameLocks/>
          </p:cNvGraphicFramePr>
          <p:nvPr/>
        </p:nvGraphicFramePr>
        <p:xfrm>
          <a:off x="4427488" y="1387587"/>
          <a:ext cx="6909576" cy="4082825"/>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a:extLst>
              <a:ext uri="{FF2B5EF4-FFF2-40B4-BE49-F238E27FC236}">
                <a16:creationId xmlns:a16="http://schemas.microsoft.com/office/drawing/2014/main" id="{16FBD4CE-C2F0-7E17-472B-588DF3AD7567}"/>
              </a:ext>
            </a:extLst>
          </p:cNvPr>
          <p:cNvPicPr>
            <a:picLocks noChangeAspect="1"/>
          </p:cNvPicPr>
          <p:nvPr/>
        </p:nvPicPr>
        <p:blipFill>
          <a:blip r:embed="rId3"/>
          <a:stretch>
            <a:fillRect/>
          </a:stretch>
        </p:blipFill>
        <p:spPr>
          <a:xfrm>
            <a:off x="11582400" y="5752163"/>
            <a:ext cx="609600" cy="609600"/>
          </a:xfrm>
          <a:prstGeom prst="rect">
            <a:avLst/>
          </a:prstGeom>
        </p:spPr>
      </p:pic>
    </p:spTree>
    <p:extLst>
      <p:ext uri="{BB962C8B-B14F-4D97-AF65-F5344CB8AC3E}">
        <p14:creationId xmlns:p14="http://schemas.microsoft.com/office/powerpoint/2010/main" val="2639023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68</a:t>
            </a:fld>
            <a:endParaRPr lang="en-US"/>
          </a:p>
        </p:txBody>
      </p:sp>
    </p:spTree>
    <p:extLst>
      <p:ext uri="{BB962C8B-B14F-4D97-AF65-F5344CB8AC3E}">
        <p14:creationId xmlns:p14="http://schemas.microsoft.com/office/powerpoint/2010/main" val="937368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Average Ratio = </a:t>
            </a:r>
          </a:p>
          <a:p>
            <a:pPr algn="l" defTabSz="914400">
              <a:lnSpc>
                <a:spcPct val="90000"/>
              </a:lnSpc>
              <a:spcAft>
                <a:spcPts val="600"/>
              </a:spcAft>
            </a:pPr>
            <a:r>
              <a:rPr lang="en-US" sz="1500" err="1">
                <a:solidFill>
                  <a:srgbClr val="0D0D0D"/>
                </a:solidFill>
                <a:ea typeface="+mj-lt"/>
                <a:cs typeface="+mj-lt"/>
              </a:rPr>
              <a:t>AvG</a:t>
            </a:r>
            <a:r>
              <a:rPr lang="en-US" sz="1500">
                <a:solidFill>
                  <a:srgbClr val="0D0D0D"/>
                </a:solidFill>
                <a:ea typeface="+mj-lt"/>
                <a:cs typeface="+mj-lt"/>
              </a:rPr>
              <a:t>(Sprint-2 ratio+sprint-3 Ratio)</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Average Ratio is  -  79.17%</a:t>
            </a:r>
          </a:p>
        </p:txBody>
      </p:sp>
      <p:graphicFrame>
        <p:nvGraphicFramePr>
          <p:cNvPr id="7" name="Chart 6">
            <a:extLst>
              <a:ext uri="{FF2B5EF4-FFF2-40B4-BE49-F238E27FC236}">
                <a16:creationId xmlns:a16="http://schemas.microsoft.com/office/drawing/2014/main" id="{1655119F-5C10-8D3A-39E5-88E44E90569D}"/>
              </a:ext>
            </a:extLst>
          </p:cNvPr>
          <p:cNvGraphicFramePr>
            <a:graphicFrameLocks/>
          </p:cNvGraphicFramePr>
          <p:nvPr/>
        </p:nvGraphicFramePr>
        <p:xfrm>
          <a:off x="6167887" y="284671"/>
          <a:ext cx="5148663" cy="26323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1AB4AEAA-7ED8-9FA0-E45E-070CB3B2AB5D}"/>
              </a:ext>
            </a:extLst>
          </p:cNvPr>
          <p:cNvGraphicFramePr>
            <a:graphicFrameLocks/>
          </p:cNvGraphicFramePr>
          <p:nvPr/>
        </p:nvGraphicFramePr>
        <p:xfrm>
          <a:off x="6167886" y="3170208"/>
          <a:ext cx="5148663"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DF32D566-CB6E-45E0-1682-F770B14BECF8}"/>
              </a:ext>
            </a:extLst>
          </p:cNvPr>
          <p:cNvPicPr>
            <a:picLocks noChangeAspect="1"/>
          </p:cNvPicPr>
          <p:nvPr/>
        </p:nvPicPr>
        <p:blipFill>
          <a:blip r:embed="rId4"/>
          <a:stretch>
            <a:fillRect/>
          </a:stretch>
        </p:blipFill>
        <p:spPr>
          <a:xfrm>
            <a:off x="11582400" y="5752163"/>
            <a:ext cx="609600" cy="609600"/>
          </a:xfrm>
          <a:prstGeom prst="rect">
            <a:avLst/>
          </a:prstGeom>
        </p:spPr>
      </p:pic>
    </p:spTree>
    <p:extLst>
      <p:ext uri="{BB962C8B-B14F-4D97-AF65-F5344CB8AC3E}">
        <p14:creationId xmlns:p14="http://schemas.microsoft.com/office/powerpoint/2010/main" val="228307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4272-D5F1-2FC4-4380-5BC77DA8C2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F4F3EA-51BE-C1C3-C575-C1F5F962E9C9}"/>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Problem</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statement</a:t>
            </a:r>
          </a:p>
        </p:txBody>
      </p:sp>
      <p:pic>
        <p:nvPicPr>
          <p:cNvPr id="21" name="Picture Placeholder 20" descr="A close - up of a record player">
            <a:extLst>
              <a:ext uri="{FF2B5EF4-FFF2-40B4-BE49-F238E27FC236}">
                <a16:creationId xmlns:a16="http://schemas.microsoft.com/office/drawing/2014/main" id="{4FABD06A-C9DF-7687-73ED-682A141654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3384A1F5-B8AF-6A44-7D84-DDDE01EE1EC4}"/>
              </a:ext>
            </a:extLst>
          </p:cNvPr>
          <p:cNvSpPr>
            <a:spLocks noGrp="1"/>
          </p:cNvSpPr>
          <p:nvPr>
            <p:ph type="ftr" sz="quarter" idx="11"/>
          </p:nvPr>
        </p:nvSpPr>
        <p:spPr>
          <a:effectLst/>
        </p:spPr>
        <p:txBody>
          <a:bodyPr/>
          <a:lstStyle/>
          <a:p>
            <a:r>
              <a:rPr lang="en-US"/>
              <a:t>MoodSphere</a:t>
            </a:r>
          </a:p>
        </p:txBody>
      </p:sp>
      <p:pic>
        <p:nvPicPr>
          <p:cNvPr id="27" name="Picture Placeholder 26" descr="A crowd of people at a concert&#10;">
            <a:extLst>
              <a:ext uri="{FF2B5EF4-FFF2-40B4-BE49-F238E27FC236}">
                <a16:creationId xmlns:a16="http://schemas.microsoft.com/office/drawing/2014/main" id="{415B77DC-BACC-4459-E631-9E3E520C141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F8A6D5CC-3DC9-1A42-F69C-DAB0E8EFE7C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EE2A784D-7342-383F-5A04-8E9AD47AF63B}"/>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935BE3A1-01E3-8D76-49AE-E7F6C5C6B5C5}"/>
              </a:ext>
            </a:extLst>
          </p:cNvPr>
          <p:cNvSpPr>
            <a:spLocks noGrp="1"/>
          </p:cNvSpPr>
          <p:nvPr>
            <p:ph sz="quarter" idx="17"/>
          </p:nvPr>
        </p:nvSpPr>
        <p:spPr>
          <a:xfrm>
            <a:off x="4770438" y="2531173"/>
            <a:ext cx="6230411" cy="3390900"/>
          </a:xfrm>
        </p:spPr>
        <p:txBody>
          <a:bodyPr>
            <a:normAutofit/>
          </a:bodyPr>
          <a:lstStyle/>
          <a:p>
            <a:r>
              <a:rPr lang="en-US"/>
              <a:t>Conventional music streaming services frequently rely on general recommendation algorithms that ignore emotional relevance, which leaves users' emotional demands unmet. The Emotion-Based Music Recommender using Facial Recognition and Convolutional Neural Networks (CNN) project aims to combine state-of-the-art computer vision techniques in order to address this. The system uses CNNs and facial recognition technologies to accurately assess users' facial expressions for emotional indicators. The goal of this integration of sophisticated machine learning algorithms with visual data is to provide consumers with individualized music recommendations that are in line with their current emotional states, improving their listening experience as a whole.</a:t>
            </a:r>
          </a:p>
        </p:txBody>
      </p:sp>
      <p:sp>
        <p:nvSpPr>
          <p:cNvPr id="6" name="Slide Number Placeholder 5">
            <a:extLst>
              <a:ext uri="{FF2B5EF4-FFF2-40B4-BE49-F238E27FC236}">
                <a16:creationId xmlns:a16="http://schemas.microsoft.com/office/drawing/2014/main" id="{FBC06223-841F-FBED-3E12-2CEC90FD43FD}"/>
              </a:ext>
            </a:extLst>
          </p:cNvPr>
          <p:cNvSpPr>
            <a:spLocks noGrp="1"/>
          </p:cNvSpPr>
          <p:nvPr>
            <p:ph type="sldNum" sz="quarter" idx="12"/>
          </p:nvPr>
        </p:nvSpPr>
        <p:spPr/>
        <p:txBody>
          <a:bodyPr/>
          <a:lstStyle/>
          <a:p>
            <a:fld id="{8B48EBF6-60E6-462A-9155-5FAF136BCCBC}" type="slidenum">
              <a:rPr lang="en-US" smtClean="0"/>
              <a:pPr/>
              <a:t>7</a:t>
            </a:fld>
            <a:endParaRPr lang="en-US"/>
          </a:p>
        </p:txBody>
      </p:sp>
    </p:spTree>
    <p:extLst>
      <p:ext uri="{BB962C8B-B14F-4D97-AF65-F5344CB8AC3E}">
        <p14:creationId xmlns:p14="http://schemas.microsoft.com/office/powerpoint/2010/main" val="1935350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70</a:t>
            </a:fld>
            <a:endParaRPr lang="en-US"/>
          </a:p>
        </p:txBody>
      </p:sp>
    </p:spTree>
    <p:extLst>
      <p:ext uri="{BB962C8B-B14F-4D97-AF65-F5344CB8AC3E}">
        <p14:creationId xmlns:p14="http://schemas.microsoft.com/office/powerpoint/2010/main" val="2490808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Historic Ratio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Total completed work</a:t>
            </a:r>
            <a:br>
              <a:rPr lang="en-US" sz="1500">
                <a:solidFill>
                  <a:srgbClr val="0D0D0D"/>
                </a:solidFill>
                <a:ea typeface="+mj-lt"/>
                <a:cs typeface="+mj-lt"/>
              </a:rPr>
            </a:br>
            <a:r>
              <a:rPr lang="en-US" sz="1500">
                <a:solidFill>
                  <a:srgbClr val="0D0D0D"/>
                </a:solidFill>
                <a:ea typeface="+mj-lt"/>
                <a:cs typeface="+mj-lt"/>
              </a:rPr>
              <a:t>Total committed work</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 Ratio is – 78.66%</a:t>
            </a:r>
          </a:p>
          <a:p>
            <a:pPr algn="l" defTabSz="914400">
              <a:lnSpc>
                <a:spcPct val="90000"/>
              </a:lnSpc>
              <a:spcAft>
                <a:spcPts val="600"/>
              </a:spcAft>
            </a:pPr>
            <a:endParaRPr lang="en-US" sz="1500">
              <a:solidFill>
                <a:srgbClr val="0D0D0D"/>
              </a:solidFill>
              <a:ea typeface="+mj-lt"/>
              <a:cs typeface="+mj-lt"/>
            </a:endParaRPr>
          </a:p>
        </p:txBody>
      </p:sp>
      <p:graphicFrame>
        <p:nvGraphicFramePr>
          <p:cNvPr id="7" name="Chart 6">
            <a:extLst>
              <a:ext uri="{FF2B5EF4-FFF2-40B4-BE49-F238E27FC236}">
                <a16:creationId xmlns:a16="http://schemas.microsoft.com/office/drawing/2014/main" id="{1655119F-5C10-8D3A-39E5-88E44E90569D}"/>
              </a:ext>
            </a:extLst>
          </p:cNvPr>
          <p:cNvGraphicFramePr>
            <a:graphicFrameLocks/>
          </p:cNvGraphicFramePr>
          <p:nvPr/>
        </p:nvGraphicFramePr>
        <p:xfrm>
          <a:off x="6167887" y="284671"/>
          <a:ext cx="5148663" cy="26323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3487F2DD-D2BE-B4B7-4DEE-4F9941BF2083}"/>
              </a:ext>
            </a:extLst>
          </p:cNvPr>
          <p:cNvGraphicFramePr>
            <a:graphicFrameLocks/>
          </p:cNvGraphicFramePr>
          <p:nvPr/>
        </p:nvGraphicFramePr>
        <p:xfrm>
          <a:off x="6167886" y="3161581"/>
          <a:ext cx="5148663"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C8EA7EE9-1790-1881-FBC0-995076AFC5BB}"/>
              </a:ext>
            </a:extLst>
          </p:cNvPr>
          <p:cNvCxnSpPr/>
          <p:nvPr/>
        </p:nvCxnSpPr>
        <p:spPr>
          <a:xfrm>
            <a:off x="1024128" y="2794958"/>
            <a:ext cx="1477532" cy="0"/>
          </a:xfrm>
          <a:prstGeom prst="line">
            <a:avLst/>
          </a:prstGeom>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34E13CEE-09B9-57C8-9A58-596AC3A0FF7D}"/>
              </a:ext>
            </a:extLst>
          </p:cNvPr>
          <p:cNvPicPr>
            <a:picLocks noChangeAspect="1"/>
          </p:cNvPicPr>
          <p:nvPr/>
        </p:nvPicPr>
        <p:blipFill>
          <a:blip r:embed="rId4"/>
          <a:stretch>
            <a:fillRect/>
          </a:stretch>
        </p:blipFill>
        <p:spPr>
          <a:xfrm>
            <a:off x="11582400" y="5763315"/>
            <a:ext cx="609600" cy="609600"/>
          </a:xfrm>
          <a:prstGeom prst="rect">
            <a:avLst/>
          </a:prstGeom>
        </p:spPr>
      </p:pic>
    </p:spTree>
    <p:extLst>
      <p:ext uri="{BB962C8B-B14F-4D97-AF65-F5344CB8AC3E}">
        <p14:creationId xmlns:p14="http://schemas.microsoft.com/office/powerpoint/2010/main" val="2743984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RETROSPECTIVE</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72</a:t>
            </a:fld>
            <a:endParaRPr lang="en-US"/>
          </a:p>
        </p:txBody>
      </p:sp>
      <p:sp>
        <p:nvSpPr>
          <p:cNvPr id="2" name="Footer Placeholder 4">
            <a:extLst>
              <a:ext uri="{FF2B5EF4-FFF2-40B4-BE49-F238E27FC236}">
                <a16:creationId xmlns:a16="http://schemas.microsoft.com/office/drawing/2014/main" id="{0854E975-F944-0DB4-D761-AAC15AC200B2}"/>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46528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864217-0809-1D6B-DE28-DB0242202DE6}"/>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Sample Footer Text</a:t>
            </a:r>
          </a:p>
        </p:txBody>
      </p:sp>
      <p:sp>
        <p:nvSpPr>
          <p:cNvPr id="4" name="Slide Number Placeholder 3">
            <a:extLst>
              <a:ext uri="{FF2B5EF4-FFF2-40B4-BE49-F238E27FC236}">
                <a16:creationId xmlns:a16="http://schemas.microsoft.com/office/drawing/2014/main" id="{097FABB3-956E-8865-0138-2FDE9F720AE5}"/>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smtClean="0"/>
              <a:pPr>
                <a:spcAft>
                  <a:spcPts val="600"/>
                </a:spcAft>
              </a:pPr>
              <a:t>73</a:t>
            </a:fld>
            <a:endParaRPr lang="en-US"/>
          </a:p>
        </p:txBody>
      </p:sp>
      <p:pic>
        <p:nvPicPr>
          <p:cNvPr id="2" name="Picture 1" descr="A screenshot of a computer&#10;&#10;Description automatically generated">
            <a:extLst>
              <a:ext uri="{FF2B5EF4-FFF2-40B4-BE49-F238E27FC236}">
                <a16:creationId xmlns:a16="http://schemas.microsoft.com/office/drawing/2014/main" id="{D4BCC22C-8840-3025-B846-B2DE3B14D82D}"/>
              </a:ext>
            </a:extLst>
          </p:cNvPr>
          <p:cNvPicPr>
            <a:picLocks noChangeAspect="1"/>
          </p:cNvPicPr>
          <p:nvPr/>
        </p:nvPicPr>
        <p:blipFill>
          <a:blip r:embed="rId2"/>
          <a:stretch>
            <a:fillRect/>
          </a:stretch>
        </p:blipFill>
        <p:spPr>
          <a:xfrm>
            <a:off x="138995" y="861580"/>
            <a:ext cx="11920483" cy="4867321"/>
          </a:xfrm>
          <a:prstGeom prst="rect">
            <a:avLst/>
          </a:prstGeom>
        </p:spPr>
      </p:pic>
    </p:spTree>
    <p:extLst>
      <p:ext uri="{BB962C8B-B14F-4D97-AF65-F5344CB8AC3E}">
        <p14:creationId xmlns:p14="http://schemas.microsoft.com/office/powerpoint/2010/main" val="3406094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sprint-4 Backlog</a:t>
            </a:r>
            <a:endParaRPr lang="en-US" b="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74</a:t>
            </a:fld>
            <a:endParaRPr lang="en-US"/>
          </a:p>
        </p:txBody>
      </p:sp>
    </p:spTree>
    <p:extLst>
      <p:ext uri="{BB962C8B-B14F-4D97-AF65-F5344CB8AC3E}">
        <p14:creationId xmlns:p14="http://schemas.microsoft.com/office/powerpoint/2010/main" val="970209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graphicFrame>
        <p:nvGraphicFramePr>
          <p:cNvPr id="3" name="Table 2">
            <a:extLst>
              <a:ext uri="{FF2B5EF4-FFF2-40B4-BE49-F238E27FC236}">
                <a16:creationId xmlns:a16="http://schemas.microsoft.com/office/drawing/2014/main" id="{8BB2AABA-48E5-806D-ECAE-0C8B07A7EAAD}"/>
              </a:ext>
            </a:extLst>
          </p:cNvPr>
          <p:cNvGraphicFramePr>
            <a:graphicFrameLocks noGrp="1"/>
          </p:cNvGraphicFramePr>
          <p:nvPr>
            <p:extLst>
              <p:ext uri="{D42A27DB-BD31-4B8C-83A1-F6EECF244321}">
                <p14:modId xmlns:p14="http://schemas.microsoft.com/office/powerpoint/2010/main" val="1416528856"/>
              </p:ext>
            </p:extLst>
          </p:nvPr>
        </p:nvGraphicFramePr>
        <p:xfrm>
          <a:off x="1003634" y="528404"/>
          <a:ext cx="10706100" cy="43624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3046770987"/>
                    </a:ext>
                  </a:extLst>
                </a:gridCol>
                <a:gridCol w="889000">
                  <a:extLst>
                    <a:ext uri="{9D8B030D-6E8A-4147-A177-3AD203B41FA5}">
                      <a16:colId xmlns:a16="http://schemas.microsoft.com/office/drawing/2014/main" val="3328207149"/>
                    </a:ext>
                  </a:extLst>
                </a:gridCol>
                <a:gridCol w="7416800">
                  <a:extLst>
                    <a:ext uri="{9D8B030D-6E8A-4147-A177-3AD203B41FA5}">
                      <a16:colId xmlns:a16="http://schemas.microsoft.com/office/drawing/2014/main" val="571549128"/>
                    </a:ext>
                  </a:extLst>
                </a:gridCol>
                <a:gridCol w="787400">
                  <a:extLst>
                    <a:ext uri="{9D8B030D-6E8A-4147-A177-3AD203B41FA5}">
                      <a16:colId xmlns:a16="http://schemas.microsoft.com/office/drawing/2014/main" val="359765613"/>
                    </a:ext>
                  </a:extLst>
                </a:gridCol>
                <a:gridCol w="787400">
                  <a:extLst>
                    <a:ext uri="{9D8B030D-6E8A-4147-A177-3AD203B41FA5}">
                      <a16:colId xmlns:a16="http://schemas.microsoft.com/office/drawing/2014/main" val="3397497047"/>
                    </a:ext>
                  </a:extLst>
                </a:gridCol>
              </a:tblGrid>
              <a:tr h="238125">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Task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Sprint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2367740439"/>
                  </a:ext>
                </a:extLst>
              </a:tr>
            </a:tbl>
          </a:graphicData>
        </a:graphic>
      </p:graphicFrame>
      <p:graphicFrame>
        <p:nvGraphicFramePr>
          <p:cNvPr id="14" name="Table 13">
            <a:extLst>
              <a:ext uri="{FF2B5EF4-FFF2-40B4-BE49-F238E27FC236}">
                <a16:creationId xmlns:a16="http://schemas.microsoft.com/office/drawing/2014/main" id="{6E8A00B8-CBF6-1995-ED2B-158C302386A5}"/>
              </a:ext>
            </a:extLst>
          </p:cNvPr>
          <p:cNvGraphicFramePr>
            <a:graphicFrameLocks noGrp="1"/>
          </p:cNvGraphicFramePr>
          <p:nvPr>
            <p:extLst>
              <p:ext uri="{D42A27DB-BD31-4B8C-83A1-F6EECF244321}">
                <p14:modId xmlns:p14="http://schemas.microsoft.com/office/powerpoint/2010/main" val="2363454237"/>
              </p:ext>
            </p:extLst>
          </p:nvPr>
        </p:nvGraphicFramePr>
        <p:xfrm>
          <a:off x="1013041" y="5222798"/>
          <a:ext cx="10706096" cy="119062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412104391"/>
                    </a:ext>
                  </a:extLst>
                </a:gridCol>
                <a:gridCol w="888999">
                  <a:extLst>
                    <a:ext uri="{9D8B030D-6E8A-4147-A177-3AD203B41FA5}">
                      <a16:colId xmlns:a16="http://schemas.microsoft.com/office/drawing/2014/main" val="2961734558"/>
                    </a:ext>
                  </a:extLst>
                </a:gridCol>
                <a:gridCol w="7416799">
                  <a:extLst>
                    <a:ext uri="{9D8B030D-6E8A-4147-A177-3AD203B41FA5}">
                      <a16:colId xmlns:a16="http://schemas.microsoft.com/office/drawing/2014/main" val="3436151713"/>
                    </a:ext>
                  </a:extLst>
                </a:gridCol>
                <a:gridCol w="787399">
                  <a:extLst>
                    <a:ext uri="{9D8B030D-6E8A-4147-A177-3AD203B41FA5}">
                      <a16:colId xmlns:a16="http://schemas.microsoft.com/office/drawing/2014/main" val="577366403"/>
                    </a:ext>
                  </a:extLst>
                </a:gridCol>
                <a:gridCol w="787399">
                  <a:extLst>
                    <a:ext uri="{9D8B030D-6E8A-4147-A177-3AD203B41FA5}">
                      <a16:colId xmlns:a16="http://schemas.microsoft.com/office/drawing/2014/main" val="412603786"/>
                    </a:ext>
                  </a:extLst>
                </a:gridCol>
              </a:tblGrid>
              <a:tr h="476250">
                <a:tc>
                  <a:txBody>
                    <a:bodyPr/>
                    <a:lstStyle/>
                    <a:p>
                      <a:pPr algn="ctr" fontAlgn="ctr"/>
                      <a:r>
                        <a:rPr lang="en-US" sz="1400" b="1" i="0" u="none" strike="noStrike">
                          <a:solidFill>
                            <a:srgbClr val="000000"/>
                          </a:solidFill>
                          <a:effectLst/>
                          <a:highlight>
                            <a:srgbClr val="C0E6F5"/>
                          </a:highlight>
                          <a:latin typeface="Calibri"/>
                        </a:rPr>
                        <a:t>MS_21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display loading indicators or progress bars to indicate when mood analysis and song retrieval are in progress.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To Do</a:t>
                      </a:r>
                      <a:r>
                        <a:rPr lang="en-US" sz="1400" b="0" i="0" u="none" strike="noStrike">
                          <a:solidFill>
                            <a:srgbClr val="000000"/>
                          </a:solidFill>
                          <a:effectLst/>
                          <a:highlight>
                            <a:srgbClr val="C0E6F5"/>
                          </a:highlight>
                          <a:latin typeface="Calibri"/>
                        </a:rPr>
                        <a:t> </a:t>
                      </a:r>
                      <a:endParaRPr lang="en-US"/>
                    </a:p>
                  </a:txBody>
                  <a:tcPr marL="9524" marR="9524" marT="9524" marB="0" anchor="ctr">
                    <a:lnL w="6350">
                      <a:solidFill>
                        <a:srgbClr val="000000"/>
                      </a:solidFill>
                    </a:lnL>
                    <a:lnR w="6350">
                      <a:solidFill>
                        <a:srgbClr val="000000"/>
                      </a:solidFill>
                    </a:lnR>
                    <a:lnT w="6350">
                      <a:solidFill>
                        <a:srgbClr val="000000"/>
                      </a:solidFill>
                    </a:lnT>
                    <a:lnB w="6350">
                      <a:solidFill>
                        <a:srgbClr val="000000"/>
                      </a:solidFill>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987819231"/>
                  </a:ext>
                </a:extLst>
              </a:tr>
              <a:tr h="714375">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see visual cues indicating that the application is processing their request. Loading indicators should be displayed prominently and disappear once processing is complete.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a:p>
                  </a:txBody>
                  <a:tcPr marL="9524" marR="9524" marT="9524" marB="0" anchor="ct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48544"/>
                  </a:ext>
                </a:extLst>
              </a:tr>
            </a:tbl>
          </a:graphicData>
        </a:graphic>
      </p:graphicFrame>
      <p:graphicFrame>
        <p:nvGraphicFramePr>
          <p:cNvPr id="4" name="Table 3">
            <a:extLst>
              <a:ext uri="{FF2B5EF4-FFF2-40B4-BE49-F238E27FC236}">
                <a16:creationId xmlns:a16="http://schemas.microsoft.com/office/drawing/2014/main" id="{4601D35E-2A01-41D9-185C-080846D78F7B}"/>
              </a:ext>
            </a:extLst>
          </p:cNvPr>
          <p:cNvGraphicFramePr>
            <a:graphicFrameLocks noGrp="1"/>
          </p:cNvGraphicFramePr>
          <p:nvPr>
            <p:extLst>
              <p:ext uri="{D42A27DB-BD31-4B8C-83A1-F6EECF244321}">
                <p14:modId xmlns:p14="http://schemas.microsoft.com/office/powerpoint/2010/main" val="1905567853"/>
              </p:ext>
            </p:extLst>
          </p:nvPr>
        </p:nvGraphicFramePr>
        <p:xfrm>
          <a:off x="1003635" y="3795610"/>
          <a:ext cx="10706100" cy="1428750"/>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1798929321"/>
                    </a:ext>
                  </a:extLst>
                </a:gridCol>
                <a:gridCol w="889000">
                  <a:extLst>
                    <a:ext uri="{9D8B030D-6E8A-4147-A177-3AD203B41FA5}">
                      <a16:colId xmlns:a16="http://schemas.microsoft.com/office/drawing/2014/main" val="251578572"/>
                    </a:ext>
                  </a:extLst>
                </a:gridCol>
                <a:gridCol w="7416800">
                  <a:extLst>
                    <a:ext uri="{9D8B030D-6E8A-4147-A177-3AD203B41FA5}">
                      <a16:colId xmlns:a16="http://schemas.microsoft.com/office/drawing/2014/main" val="2200823390"/>
                    </a:ext>
                  </a:extLst>
                </a:gridCol>
                <a:gridCol w="787400">
                  <a:extLst>
                    <a:ext uri="{9D8B030D-6E8A-4147-A177-3AD203B41FA5}">
                      <a16:colId xmlns:a16="http://schemas.microsoft.com/office/drawing/2014/main" val="1149224272"/>
                    </a:ext>
                  </a:extLst>
                </a:gridCol>
                <a:gridCol w="787400">
                  <a:extLst>
                    <a:ext uri="{9D8B030D-6E8A-4147-A177-3AD203B41FA5}">
                      <a16:colId xmlns:a16="http://schemas.microsoft.com/office/drawing/2014/main" val="4027140142"/>
                    </a:ext>
                  </a:extLst>
                </a:gridCol>
              </a:tblGrid>
              <a:tr h="238125">
                <a:tc>
                  <a:txBody>
                    <a:bodyPr/>
                    <a:lstStyle/>
                    <a:p>
                      <a:pPr algn="ctr" fontAlgn="ctr"/>
                      <a:r>
                        <a:rPr lang="en-US" sz="1400" b="1" i="0" u="none" strike="noStrike">
                          <a:solidFill>
                            <a:srgbClr val="000000"/>
                          </a:solidFill>
                          <a:effectLst/>
                          <a:highlight>
                            <a:srgbClr val="C0E6F5"/>
                          </a:highlight>
                          <a:latin typeface="Calibri"/>
                        </a:rPr>
                        <a:t>MS_24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store uploaded pictures for future reference.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089705701"/>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Uploaded pictures should be saved securely in the user's account. Users should be able to access their stored pictures from their profile or settings.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9017364"/>
                  </a:ext>
                </a:extLst>
              </a:tr>
              <a:tr h="238125">
                <a:tc>
                  <a:txBody>
                    <a:bodyPr/>
                    <a:lstStyle/>
                    <a:p>
                      <a:pPr algn="ctr" fontAlgn="ctr"/>
                      <a:r>
                        <a:rPr lang="en-US" sz="1400" b="1" i="0" u="none" strike="noStrike">
                          <a:solidFill>
                            <a:srgbClr val="000000"/>
                          </a:solidFill>
                          <a:effectLst/>
                          <a:highlight>
                            <a:srgbClr val="C0E6F5"/>
                          </a:highlight>
                          <a:latin typeface="Calibri"/>
                        </a:rPr>
                        <a:t>MS_25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ability to delete uploaded pictures if needed.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414433593"/>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can delete uploaded pictures from their account. Deletion should be confirmed with a confirmation prompt to prevent accidental deletion.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6006641"/>
                  </a:ext>
                </a:extLst>
              </a:tr>
            </a:tbl>
          </a:graphicData>
        </a:graphic>
      </p:graphicFrame>
      <p:graphicFrame>
        <p:nvGraphicFramePr>
          <p:cNvPr id="7" name="Table 26">
            <a:extLst>
              <a:ext uri="{FF2B5EF4-FFF2-40B4-BE49-F238E27FC236}">
                <a16:creationId xmlns:a16="http://schemas.microsoft.com/office/drawing/2014/main" id="{C57529CC-C6C7-1D98-3D8A-E4210598486B}"/>
              </a:ext>
            </a:extLst>
          </p:cNvPr>
          <p:cNvGraphicFramePr>
            <a:graphicFrameLocks noGrp="1"/>
          </p:cNvGraphicFramePr>
          <p:nvPr>
            <p:extLst>
              <p:ext uri="{D42A27DB-BD31-4B8C-83A1-F6EECF244321}">
                <p14:modId xmlns:p14="http://schemas.microsoft.com/office/powerpoint/2010/main" val="3109771148"/>
              </p:ext>
            </p:extLst>
          </p:nvPr>
        </p:nvGraphicFramePr>
        <p:xfrm>
          <a:off x="1003300" y="975077"/>
          <a:ext cx="10706100" cy="952500"/>
        </p:xfrm>
        <a:graphic>
          <a:graphicData uri="http://schemas.openxmlformats.org/drawingml/2006/table">
            <a:tbl>
              <a:tblPr/>
              <a:tblGrid>
                <a:gridCol w="825500">
                  <a:extLst>
                    <a:ext uri="{9D8B030D-6E8A-4147-A177-3AD203B41FA5}">
                      <a16:colId xmlns:a16="http://schemas.microsoft.com/office/drawing/2014/main" val="1271572484"/>
                    </a:ext>
                  </a:extLst>
                </a:gridCol>
                <a:gridCol w="889000">
                  <a:extLst>
                    <a:ext uri="{9D8B030D-6E8A-4147-A177-3AD203B41FA5}">
                      <a16:colId xmlns:a16="http://schemas.microsoft.com/office/drawing/2014/main" val="3078931813"/>
                    </a:ext>
                  </a:extLst>
                </a:gridCol>
                <a:gridCol w="7416800">
                  <a:extLst>
                    <a:ext uri="{9D8B030D-6E8A-4147-A177-3AD203B41FA5}">
                      <a16:colId xmlns:a16="http://schemas.microsoft.com/office/drawing/2014/main" val="2208502999"/>
                    </a:ext>
                  </a:extLst>
                </a:gridCol>
                <a:gridCol w="787400">
                  <a:extLst>
                    <a:ext uri="{9D8B030D-6E8A-4147-A177-3AD203B41FA5}">
                      <a16:colId xmlns:a16="http://schemas.microsoft.com/office/drawing/2014/main" val="2263381876"/>
                    </a:ext>
                  </a:extLst>
                </a:gridCol>
                <a:gridCol w="787400">
                  <a:extLst>
                    <a:ext uri="{9D8B030D-6E8A-4147-A177-3AD203B41FA5}">
                      <a16:colId xmlns:a16="http://schemas.microsoft.com/office/drawing/2014/main" val="1176595448"/>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70123769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The user can upload an image file.Supported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0031593"/>
                  </a:ext>
                </a:extLst>
              </a:tr>
            </a:tbl>
          </a:graphicData>
        </a:graphic>
      </p:graphicFrame>
      <p:graphicFrame>
        <p:nvGraphicFramePr>
          <p:cNvPr id="10" name="Table 26">
            <a:extLst>
              <a:ext uri="{FF2B5EF4-FFF2-40B4-BE49-F238E27FC236}">
                <a16:creationId xmlns:a16="http://schemas.microsoft.com/office/drawing/2014/main" id="{6B389DE9-BC7A-6577-94ED-504A4F48DEFA}"/>
              </a:ext>
            </a:extLst>
          </p:cNvPr>
          <p:cNvGraphicFramePr>
            <a:graphicFrameLocks noGrp="1"/>
          </p:cNvGraphicFramePr>
          <p:nvPr>
            <p:extLst>
              <p:ext uri="{D42A27DB-BD31-4B8C-83A1-F6EECF244321}">
                <p14:modId xmlns:p14="http://schemas.microsoft.com/office/powerpoint/2010/main" val="1570399936"/>
              </p:ext>
            </p:extLst>
          </p:nvPr>
        </p:nvGraphicFramePr>
        <p:xfrm>
          <a:off x="1003300" y="1922815"/>
          <a:ext cx="10706100" cy="952500"/>
        </p:xfrm>
        <a:graphic>
          <a:graphicData uri="http://schemas.openxmlformats.org/drawingml/2006/table">
            <a:tbl>
              <a:tblPr/>
              <a:tblGrid>
                <a:gridCol w="825500">
                  <a:extLst>
                    <a:ext uri="{9D8B030D-6E8A-4147-A177-3AD203B41FA5}">
                      <a16:colId xmlns:a16="http://schemas.microsoft.com/office/drawing/2014/main" val="2329226071"/>
                    </a:ext>
                  </a:extLst>
                </a:gridCol>
                <a:gridCol w="889000">
                  <a:extLst>
                    <a:ext uri="{9D8B030D-6E8A-4147-A177-3AD203B41FA5}">
                      <a16:colId xmlns:a16="http://schemas.microsoft.com/office/drawing/2014/main" val="2986955457"/>
                    </a:ext>
                  </a:extLst>
                </a:gridCol>
                <a:gridCol w="7416800">
                  <a:extLst>
                    <a:ext uri="{9D8B030D-6E8A-4147-A177-3AD203B41FA5}">
                      <a16:colId xmlns:a16="http://schemas.microsoft.com/office/drawing/2014/main" val="2560734666"/>
                    </a:ext>
                  </a:extLst>
                </a:gridCol>
                <a:gridCol w="787400">
                  <a:extLst>
                    <a:ext uri="{9D8B030D-6E8A-4147-A177-3AD203B41FA5}">
                      <a16:colId xmlns:a16="http://schemas.microsoft.com/office/drawing/2014/main" val="148769048"/>
                    </a:ext>
                  </a:extLst>
                </a:gridCol>
                <a:gridCol w="787400">
                  <a:extLst>
                    <a:ext uri="{9D8B030D-6E8A-4147-A177-3AD203B41FA5}">
                      <a16:colId xmlns:a16="http://schemas.microsoft.com/office/drawing/2014/main" val="369892072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24402097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Users can search for songs or artists using a search bar.Search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2342950"/>
                  </a:ext>
                </a:extLst>
              </a:tr>
            </a:tbl>
          </a:graphicData>
        </a:graphic>
      </p:graphicFrame>
      <p:graphicFrame>
        <p:nvGraphicFramePr>
          <p:cNvPr id="12" name="Table 24">
            <a:extLst>
              <a:ext uri="{FF2B5EF4-FFF2-40B4-BE49-F238E27FC236}">
                <a16:creationId xmlns:a16="http://schemas.microsoft.com/office/drawing/2014/main" id="{772E84D7-3301-0CDC-78AA-36F62EA0531A}"/>
              </a:ext>
            </a:extLst>
          </p:cNvPr>
          <p:cNvGraphicFramePr>
            <a:graphicFrameLocks noGrp="1"/>
          </p:cNvGraphicFramePr>
          <p:nvPr>
            <p:extLst>
              <p:ext uri="{D42A27DB-BD31-4B8C-83A1-F6EECF244321}">
                <p14:modId xmlns:p14="http://schemas.microsoft.com/office/powerpoint/2010/main" val="24251808"/>
              </p:ext>
            </p:extLst>
          </p:nvPr>
        </p:nvGraphicFramePr>
        <p:xfrm>
          <a:off x="1000125" y="2871670"/>
          <a:ext cx="10712450" cy="917258"/>
        </p:xfrm>
        <a:graphic>
          <a:graphicData uri="http://schemas.openxmlformats.org/drawingml/2006/table">
            <a:tbl>
              <a:tblPr/>
              <a:tblGrid>
                <a:gridCol w="827088">
                  <a:extLst>
                    <a:ext uri="{9D8B030D-6E8A-4147-A177-3AD203B41FA5}">
                      <a16:colId xmlns:a16="http://schemas.microsoft.com/office/drawing/2014/main" val="3642138253"/>
                    </a:ext>
                  </a:extLst>
                </a:gridCol>
                <a:gridCol w="889000">
                  <a:extLst>
                    <a:ext uri="{9D8B030D-6E8A-4147-A177-3AD203B41FA5}">
                      <a16:colId xmlns:a16="http://schemas.microsoft.com/office/drawing/2014/main" val="742714279"/>
                    </a:ext>
                  </a:extLst>
                </a:gridCol>
                <a:gridCol w="7419975">
                  <a:extLst>
                    <a:ext uri="{9D8B030D-6E8A-4147-A177-3AD203B41FA5}">
                      <a16:colId xmlns:a16="http://schemas.microsoft.com/office/drawing/2014/main" val="88664013"/>
                    </a:ext>
                  </a:extLst>
                </a:gridCol>
                <a:gridCol w="788987">
                  <a:extLst>
                    <a:ext uri="{9D8B030D-6E8A-4147-A177-3AD203B41FA5}">
                      <a16:colId xmlns:a16="http://schemas.microsoft.com/office/drawing/2014/main" val="1966876663"/>
                    </a:ext>
                  </a:extLst>
                </a:gridCol>
                <a:gridCol w="787400">
                  <a:extLst>
                    <a:ext uri="{9D8B030D-6E8A-4147-A177-3AD203B41FA5}">
                      <a16:colId xmlns:a16="http://schemas.microsoft.com/office/drawing/2014/main" val="450053225"/>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As a user,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0437412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rPr>
                        <a:t> </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1379769"/>
                  </a:ext>
                </a:extLst>
              </a:tr>
            </a:tbl>
          </a:graphicData>
        </a:graphic>
      </p:graphicFrame>
    </p:spTree>
    <p:extLst>
      <p:ext uri="{BB962C8B-B14F-4D97-AF65-F5344CB8AC3E}">
        <p14:creationId xmlns:p14="http://schemas.microsoft.com/office/powerpoint/2010/main" val="754667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864217-0809-1D6B-DE28-DB0242202DE6}"/>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Sample Footer Text</a:t>
            </a:r>
          </a:p>
        </p:txBody>
      </p:sp>
      <p:sp>
        <p:nvSpPr>
          <p:cNvPr id="4" name="Slide Number Placeholder 3">
            <a:extLst>
              <a:ext uri="{FF2B5EF4-FFF2-40B4-BE49-F238E27FC236}">
                <a16:creationId xmlns:a16="http://schemas.microsoft.com/office/drawing/2014/main" id="{097FABB3-956E-8865-0138-2FDE9F720AE5}"/>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smtClean="0"/>
              <a:pPr>
                <a:spcAft>
                  <a:spcPts val="600"/>
                </a:spcAft>
              </a:pPr>
              <a:t>76</a:t>
            </a:fld>
            <a:endParaRPr lang="en-US"/>
          </a:p>
        </p:txBody>
      </p:sp>
      <p:graphicFrame>
        <p:nvGraphicFramePr>
          <p:cNvPr id="11" name="Table 10">
            <a:extLst>
              <a:ext uri="{FF2B5EF4-FFF2-40B4-BE49-F238E27FC236}">
                <a16:creationId xmlns:a16="http://schemas.microsoft.com/office/drawing/2014/main" id="{489BA4F1-0CEA-C720-33B7-4DBD33B8F12E}"/>
              </a:ext>
            </a:extLst>
          </p:cNvPr>
          <p:cNvGraphicFramePr>
            <a:graphicFrameLocks noGrp="1"/>
          </p:cNvGraphicFramePr>
          <p:nvPr>
            <p:extLst>
              <p:ext uri="{D42A27DB-BD31-4B8C-83A1-F6EECF244321}">
                <p14:modId xmlns:p14="http://schemas.microsoft.com/office/powerpoint/2010/main" val="660220281"/>
              </p:ext>
            </p:extLst>
          </p:nvPr>
        </p:nvGraphicFramePr>
        <p:xfrm>
          <a:off x="1003634" y="396700"/>
          <a:ext cx="10706100" cy="43624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3046770987"/>
                    </a:ext>
                  </a:extLst>
                </a:gridCol>
                <a:gridCol w="889000">
                  <a:extLst>
                    <a:ext uri="{9D8B030D-6E8A-4147-A177-3AD203B41FA5}">
                      <a16:colId xmlns:a16="http://schemas.microsoft.com/office/drawing/2014/main" val="3328207149"/>
                    </a:ext>
                  </a:extLst>
                </a:gridCol>
                <a:gridCol w="7416800">
                  <a:extLst>
                    <a:ext uri="{9D8B030D-6E8A-4147-A177-3AD203B41FA5}">
                      <a16:colId xmlns:a16="http://schemas.microsoft.com/office/drawing/2014/main" val="571549128"/>
                    </a:ext>
                  </a:extLst>
                </a:gridCol>
                <a:gridCol w="787400">
                  <a:extLst>
                    <a:ext uri="{9D8B030D-6E8A-4147-A177-3AD203B41FA5}">
                      <a16:colId xmlns:a16="http://schemas.microsoft.com/office/drawing/2014/main" val="359765613"/>
                    </a:ext>
                  </a:extLst>
                </a:gridCol>
                <a:gridCol w="787400">
                  <a:extLst>
                    <a:ext uri="{9D8B030D-6E8A-4147-A177-3AD203B41FA5}">
                      <a16:colId xmlns:a16="http://schemas.microsoft.com/office/drawing/2014/main" val="3397497047"/>
                    </a:ext>
                  </a:extLst>
                </a:gridCol>
              </a:tblGrid>
              <a:tr h="238125">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Task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panose="020F0502020204030204" pitchFamily="34" charset="0"/>
                        </a:rPr>
                        <a:t>Sprint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2367740439"/>
                  </a:ext>
                </a:extLst>
              </a:tr>
            </a:tbl>
          </a:graphicData>
        </a:graphic>
      </p:graphicFrame>
      <p:graphicFrame>
        <p:nvGraphicFramePr>
          <p:cNvPr id="29" name="Table 28">
            <a:extLst>
              <a:ext uri="{FF2B5EF4-FFF2-40B4-BE49-F238E27FC236}">
                <a16:creationId xmlns:a16="http://schemas.microsoft.com/office/drawing/2014/main" id="{62B11F92-6A16-979B-3B83-CBA419337303}"/>
              </a:ext>
            </a:extLst>
          </p:cNvPr>
          <p:cNvGraphicFramePr>
            <a:graphicFrameLocks noGrp="1"/>
          </p:cNvGraphicFramePr>
          <p:nvPr>
            <p:extLst>
              <p:ext uri="{D42A27DB-BD31-4B8C-83A1-F6EECF244321}">
                <p14:modId xmlns:p14="http://schemas.microsoft.com/office/powerpoint/2010/main" val="3683282326"/>
              </p:ext>
            </p:extLst>
          </p:nvPr>
        </p:nvGraphicFramePr>
        <p:xfrm>
          <a:off x="1003634" y="841947"/>
          <a:ext cx="10706100" cy="166687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2549176685"/>
                    </a:ext>
                  </a:extLst>
                </a:gridCol>
                <a:gridCol w="889000">
                  <a:extLst>
                    <a:ext uri="{9D8B030D-6E8A-4147-A177-3AD203B41FA5}">
                      <a16:colId xmlns:a16="http://schemas.microsoft.com/office/drawing/2014/main" val="3814654396"/>
                    </a:ext>
                  </a:extLst>
                </a:gridCol>
                <a:gridCol w="7416800">
                  <a:extLst>
                    <a:ext uri="{9D8B030D-6E8A-4147-A177-3AD203B41FA5}">
                      <a16:colId xmlns:a16="http://schemas.microsoft.com/office/drawing/2014/main" val="4088534098"/>
                    </a:ext>
                  </a:extLst>
                </a:gridCol>
                <a:gridCol w="787400">
                  <a:extLst>
                    <a:ext uri="{9D8B030D-6E8A-4147-A177-3AD203B41FA5}">
                      <a16:colId xmlns:a16="http://schemas.microsoft.com/office/drawing/2014/main" val="681734856"/>
                    </a:ext>
                  </a:extLst>
                </a:gridCol>
                <a:gridCol w="787400">
                  <a:extLst>
                    <a:ext uri="{9D8B030D-6E8A-4147-A177-3AD203B41FA5}">
                      <a16:colId xmlns:a16="http://schemas.microsoft.com/office/drawing/2014/main" val="547832374"/>
                    </a:ext>
                  </a:extLst>
                </a:gridCol>
              </a:tblGrid>
              <a:tr h="238125">
                <a:tc>
                  <a:txBody>
                    <a:bodyPr/>
                    <a:lstStyle/>
                    <a:p>
                      <a:pPr algn="ctr" fontAlgn="ctr"/>
                      <a:r>
                        <a:rPr lang="en-US" sz="1400" b="1" i="0" u="none" strike="noStrike">
                          <a:solidFill>
                            <a:srgbClr val="000000"/>
                          </a:solidFill>
                          <a:effectLst/>
                          <a:highlight>
                            <a:srgbClr val="C0E6F5"/>
                          </a:highlight>
                          <a:latin typeface="Calibri"/>
                        </a:rPr>
                        <a:t>MS_5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save songs I like to a playlist for future listening.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489278781"/>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the option to add songs to a personal playlist. The playlist should persist across sessions for registered users.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8254480"/>
                  </a:ext>
                </a:extLst>
              </a:tr>
              <a:tr h="476250">
                <a:tc>
                  <a:txBody>
                    <a:bodyPr/>
                    <a:lstStyle/>
                    <a:p>
                      <a:pPr algn="ctr" fontAlgn="ctr"/>
                      <a:r>
                        <a:rPr lang="en-US" sz="1400" b="1" i="0" u="none" strike="noStrike">
                          <a:solidFill>
                            <a:srgbClr val="000000"/>
                          </a:solidFill>
                          <a:effectLst/>
                          <a:highlight>
                            <a:srgbClr val="C0E6F5"/>
                          </a:highlight>
                          <a:latin typeface="Calibri"/>
                        </a:rPr>
                        <a:t>MS_10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create and customize multiple playlists for different moods or occasions.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 To Do</a:t>
                      </a:r>
                      <a:r>
                        <a:rPr lang="en-US" sz="1400" b="0" i="0" u="none" strike="noStrike">
                          <a:solidFill>
                            <a:srgbClr val="000000"/>
                          </a:solidFill>
                          <a:effectLst/>
                          <a:highlight>
                            <a:srgbClr val="C0E6F5"/>
                          </a:highlight>
                          <a:latin typeface="Calibri"/>
                        </a:rPr>
                        <a:t> </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36504749"/>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can create new playlists and give them custom names. Users can add or remove songs from playlists.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5980161"/>
                  </a:ext>
                </a:extLst>
              </a:tr>
            </a:tbl>
          </a:graphicData>
        </a:graphic>
      </p:graphicFrame>
      <p:graphicFrame>
        <p:nvGraphicFramePr>
          <p:cNvPr id="6" name="Table 5">
            <a:extLst>
              <a:ext uri="{FF2B5EF4-FFF2-40B4-BE49-F238E27FC236}">
                <a16:creationId xmlns:a16="http://schemas.microsoft.com/office/drawing/2014/main" id="{40C15DAE-83F6-9008-89B6-9B8881653B31}"/>
              </a:ext>
            </a:extLst>
          </p:cNvPr>
          <p:cNvGraphicFramePr>
            <a:graphicFrameLocks noGrp="1"/>
          </p:cNvGraphicFramePr>
          <p:nvPr>
            <p:extLst>
              <p:ext uri="{D42A27DB-BD31-4B8C-83A1-F6EECF244321}">
                <p14:modId xmlns:p14="http://schemas.microsoft.com/office/powerpoint/2010/main" val="534467620"/>
              </p:ext>
            </p:extLst>
          </p:nvPr>
        </p:nvGraphicFramePr>
        <p:xfrm>
          <a:off x="1003634" y="2510369"/>
          <a:ext cx="10706100" cy="3095625"/>
        </p:xfrm>
        <a:graphic>
          <a:graphicData uri="http://schemas.openxmlformats.org/drawingml/2006/table">
            <a:tbl>
              <a:tblPr bandRow="1">
                <a:tableStyleId>{5C22544A-7EE6-4342-B048-85BDC9FD1C3A}</a:tableStyleId>
              </a:tblPr>
              <a:tblGrid>
                <a:gridCol w="825500">
                  <a:extLst>
                    <a:ext uri="{9D8B030D-6E8A-4147-A177-3AD203B41FA5}">
                      <a16:colId xmlns:a16="http://schemas.microsoft.com/office/drawing/2014/main" val="3368082744"/>
                    </a:ext>
                  </a:extLst>
                </a:gridCol>
                <a:gridCol w="889000">
                  <a:extLst>
                    <a:ext uri="{9D8B030D-6E8A-4147-A177-3AD203B41FA5}">
                      <a16:colId xmlns:a16="http://schemas.microsoft.com/office/drawing/2014/main" val="4281077528"/>
                    </a:ext>
                  </a:extLst>
                </a:gridCol>
                <a:gridCol w="7416800">
                  <a:extLst>
                    <a:ext uri="{9D8B030D-6E8A-4147-A177-3AD203B41FA5}">
                      <a16:colId xmlns:a16="http://schemas.microsoft.com/office/drawing/2014/main" val="3160718571"/>
                    </a:ext>
                  </a:extLst>
                </a:gridCol>
                <a:gridCol w="787400">
                  <a:extLst>
                    <a:ext uri="{9D8B030D-6E8A-4147-A177-3AD203B41FA5}">
                      <a16:colId xmlns:a16="http://schemas.microsoft.com/office/drawing/2014/main" val="1762164219"/>
                    </a:ext>
                  </a:extLst>
                </a:gridCol>
                <a:gridCol w="787400">
                  <a:extLst>
                    <a:ext uri="{9D8B030D-6E8A-4147-A177-3AD203B41FA5}">
                      <a16:colId xmlns:a16="http://schemas.microsoft.com/office/drawing/2014/main" val="2685650732"/>
                    </a:ext>
                  </a:extLst>
                </a:gridCol>
              </a:tblGrid>
              <a:tr h="238125">
                <a:tc>
                  <a:txBody>
                    <a:bodyPr/>
                    <a:lstStyle/>
                    <a:p>
                      <a:pPr algn="ctr" fontAlgn="ctr"/>
                      <a:r>
                        <a:rPr lang="en-US" sz="1400" b="1" i="0" u="none" strike="noStrike">
                          <a:solidFill>
                            <a:srgbClr val="000000"/>
                          </a:solidFill>
                          <a:effectLst/>
                          <a:highlight>
                            <a:srgbClr val="C0E6F5"/>
                          </a:highlight>
                          <a:latin typeface="Calibri"/>
                        </a:rPr>
                        <a:t>MS_11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provide additional information about recommended songs </a:t>
                      </a:r>
                      <a:endParaRPr lang="en-US" sz="1400" b="0" i="0" u="none" strike="noStrike">
                        <a:solidFill>
                          <a:srgbClr val="0D0D0D"/>
                        </a:solidFill>
                        <a:effectLst/>
                        <a:highlight>
                          <a:srgbClr val="C0E6F5"/>
                        </a:highligh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604142408"/>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can access additional information about recommended songs by clicking on them. Information should be presented in a clear and concise manner.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6275809"/>
                  </a:ext>
                </a:extLst>
              </a:tr>
              <a:tr h="476250">
                <a:tc>
                  <a:txBody>
                    <a:bodyPr/>
                    <a:lstStyle/>
                    <a:p>
                      <a:pPr algn="ctr" fontAlgn="ctr"/>
                      <a:r>
                        <a:rPr lang="en-US" sz="1400" b="1" i="0" u="none" strike="noStrike">
                          <a:solidFill>
                            <a:srgbClr val="000000"/>
                          </a:solidFill>
                          <a:effectLst/>
                          <a:highlight>
                            <a:srgbClr val="C0E6F5"/>
                          </a:highlight>
                          <a:latin typeface="Calibri"/>
                        </a:rPr>
                        <a:t>MS_15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provide feedback on recommended songs or report any issues encountered while using the 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a:t>
                      </a:r>
                      <a:r>
                        <a:rPr lang="en-US" sz="1400" b="0" i="0" u="none" strike="noStrike" noProof="0">
                          <a:solidFill>
                            <a:srgbClr val="000000"/>
                          </a:solidFill>
                          <a:effectLst/>
                          <a:highlight>
                            <a:srgbClr val="C0E6F5"/>
                          </a:highlight>
                          <a:latin typeface="Calibri"/>
                        </a:rPr>
                        <a:t>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293045153"/>
                  </a:ext>
                </a:extLst>
              </a:tr>
              <a:tr h="238125">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a feedback mechanism to submit comments or report problems.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8745950"/>
                  </a:ext>
                </a:extLst>
              </a:tr>
              <a:tr h="476250">
                <a:tc>
                  <a:txBody>
                    <a:bodyPr/>
                    <a:lstStyle/>
                    <a:p>
                      <a:pPr algn="ctr" fontAlgn="ctr"/>
                      <a:r>
                        <a:rPr lang="en-US" sz="1400" b="1" i="0" u="none" strike="noStrike">
                          <a:solidFill>
                            <a:srgbClr val="000000"/>
                          </a:solidFill>
                          <a:effectLst/>
                          <a:highlight>
                            <a:srgbClr val="C0E6F5"/>
                          </a:highlight>
                          <a:latin typeface="Calibri"/>
                        </a:rPr>
                        <a:t>MS_17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to be able to clear my mood selection and start over if I'm not satisfied with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a:t>
                      </a:r>
                      <a:r>
                        <a:rPr lang="en-US" sz="1400" b="0" i="0" u="none" strike="noStrike" noProof="0">
                          <a:solidFill>
                            <a:srgbClr val="000000"/>
                          </a:solidFill>
                          <a:effectLst/>
                          <a:highlight>
                            <a:srgbClr val="C0E6F5"/>
                          </a:highlight>
                          <a:latin typeface="Calibri"/>
                        </a:rPr>
                        <a:t>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445798673"/>
                  </a:ext>
                </a:extLst>
              </a:tr>
              <a:tr h="476250">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the option to clear their mood selection and return to the initial state. Clearing the mood selection should reset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1" i="0" u="none" strike="noStrike">
                        <a:solidFill>
                          <a:srgbClr val="7030A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5375016"/>
                  </a:ext>
                </a:extLst>
              </a:tr>
              <a:tr h="476250">
                <a:tc>
                  <a:txBody>
                    <a:bodyPr/>
                    <a:lstStyle/>
                    <a:p>
                      <a:pPr algn="ctr" fontAlgn="ctr"/>
                      <a:r>
                        <a:rPr lang="en-US" sz="1400" b="1" i="0" u="none" strike="noStrike">
                          <a:solidFill>
                            <a:srgbClr val="000000"/>
                          </a:solidFill>
                          <a:effectLst/>
                          <a:highlight>
                            <a:srgbClr val="C0E6F5"/>
                          </a:highlight>
                          <a:latin typeface="Calibri"/>
                        </a:rPr>
                        <a:t>MS_20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user, I want the application to provide clear instructions and guidance on how to use its features effectively.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 </a:t>
                      </a:r>
                      <a:r>
                        <a:rPr lang="en-US" sz="1400" b="0" i="0" u="none" strike="noStrike" noProof="0">
                          <a:solidFill>
                            <a:srgbClr val="000000"/>
                          </a:solidFill>
                          <a:effectLst/>
                          <a:highlight>
                            <a:srgbClr val="C0E6F5"/>
                          </a:highlight>
                          <a:latin typeface="Calibri"/>
                        </a:rPr>
                        <a:t>To Do</a:t>
                      </a:r>
                      <a:endParaRPr lang="en-US" sz="1400" b="0" i="0" u="none" strike="noStrike">
                        <a:solidFill>
                          <a:srgbClr val="000000"/>
                        </a:solidFill>
                        <a:effectLst/>
                        <a:highlight>
                          <a:srgbClr val="C0E6F5"/>
                        </a:highligh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1" i="0" u="none" strike="noStrike">
                          <a:solidFill>
                            <a:srgbClr val="7030A0"/>
                          </a:solidFill>
                          <a:effectLst/>
                          <a:highlight>
                            <a:srgbClr val="C0E6F5"/>
                          </a:highlight>
                          <a:latin typeface="Calibri"/>
                        </a:rPr>
                        <a:t>sprint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560967350"/>
                  </a:ext>
                </a:extLst>
              </a:tr>
              <a:tr h="238125">
                <a:tc>
                  <a:txBody>
                    <a:bodyPr/>
                    <a:lstStyle/>
                    <a:p>
                      <a:pPr algn="ctr" fontAlgn="ctr"/>
                      <a:endParaRPr lang="en-US" sz="1400" b="1"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The application should include help documentation or tooltips to explain its functionality.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9075795"/>
                  </a:ext>
                </a:extLst>
              </a:tr>
            </a:tbl>
          </a:graphicData>
        </a:graphic>
      </p:graphicFrame>
    </p:spTree>
    <p:extLst>
      <p:ext uri="{BB962C8B-B14F-4D97-AF65-F5344CB8AC3E}">
        <p14:creationId xmlns:p14="http://schemas.microsoft.com/office/powerpoint/2010/main" val="3718494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PROJECT DEMO</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77</a:t>
            </a:fld>
            <a:endParaRPr lang="en-US"/>
          </a:p>
        </p:txBody>
      </p:sp>
    </p:spTree>
    <p:extLst>
      <p:ext uri="{BB962C8B-B14F-4D97-AF65-F5344CB8AC3E}">
        <p14:creationId xmlns:p14="http://schemas.microsoft.com/office/powerpoint/2010/main" val="231509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App Screenshots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78</a:t>
            </a:fld>
            <a:endParaRPr lang="en-US"/>
          </a:p>
        </p:txBody>
      </p:sp>
    </p:spTree>
    <p:extLst>
      <p:ext uri="{BB962C8B-B14F-4D97-AF65-F5344CB8AC3E}">
        <p14:creationId xmlns:p14="http://schemas.microsoft.com/office/powerpoint/2010/main" val="2089294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ople singing and playing instruments&#10;&#10;Description automatically generated">
            <a:extLst>
              <a:ext uri="{FF2B5EF4-FFF2-40B4-BE49-F238E27FC236}">
                <a16:creationId xmlns:a16="http://schemas.microsoft.com/office/drawing/2014/main" id="{61DC1A1D-0C5E-0CFB-1474-AB7FEFA8E74B}"/>
              </a:ext>
            </a:extLst>
          </p:cNvPr>
          <p:cNvPicPr>
            <a:picLocks noChangeAspect="1"/>
          </p:cNvPicPr>
          <p:nvPr/>
        </p:nvPicPr>
        <p:blipFill>
          <a:blip r:embed="rId2"/>
          <a:stretch>
            <a:fillRect/>
          </a:stretch>
        </p:blipFill>
        <p:spPr>
          <a:xfrm>
            <a:off x="1413711" y="1317855"/>
            <a:ext cx="9157508" cy="4893179"/>
          </a:xfrm>
          <a:prstGeom prst="rect">
            <a:avLst/>
          </a:prstGeom>
        </p:spPr>
      </p:pic>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smtClean="0"/>
              <a:pPr>
                <a:spcAft>
                  <a:spcPts val="600"/>
                </a:spcAft>
              </a:pPr>
              <a:t>79</a:t>
            </a:fld>
            <a:endParaRPr lang="en-US"/>
          </a:p>
        </p:txBody>
      </p:sp>
      <p:sp>
        <p:nvSpPr>
          <p:cNvPr id="11" name="TextBox 10">
            <a:extLst>
              <a:ext uri="{FF2B5EF4-FFF2-40B4-BE49-F238E27FC236}">
                <a16:creationId xmlns:a16="http://schemas.microsoft.com/office/drawing/2014/main" id="{49F33220-9352-7DE0-6DFB-DD898667BDAE}"/>
              </a:ext>
            </a:extLst>
          </p:cNvPr>
          <p:cNvSpPr txBox="1"/>
          <p:nvPr/>
        </p:nvSpPr>
        <p:spPr>
          <a:xfrm>
            <a:off x="898970" y="675306"/>
            <a:ext cx="2924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Landing Page</a:t>
            </a:r>
          </a:p>
        </p:txBody>
      </p:sp>
    </p:spTree>
    <p:extLst>
      <p:ext uri="{BB962C8B-B14F-4D97-AF65-F5344CB8AC3E}">
        <p14:creationId xmlns:p14="http://schemas.microsoft.com/office/powerpoint/2010/main" val="195721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tEAM</a:t>
            </a: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-WORK AGREEMENT</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8</a:t>
            </a:fld>
            <a:endParaRPr lang="en-US"/>
          </a:p>
        </p:txBody>
      </p:sp>
      <p:sp>
        <p:nvSpPr>
          <p:cNvPr id="2" name="Footer Placeholder 4">
            <a:extLst>
              <a:ext uri="{FF2B5EF4-FFF2-40B4-BE49-F238E27FC236}">
                <a16:creationId xmlns:a16="http://schemas.microsoft.com/office/drawing/2014/main" id="{DC7BECC3-7481-6517-4FC8-18BF904C337E}"/>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3" name="Footer Placeholder 15">
            <a:extLst>
              <a:ext uri="{FF2B5EF4-FFF2-40B4-BE49-F238E27FC236}">
                <a16:creationId xmlns:a16="http://schemas.microsoft.com/office/drawing/2014/main" id="{13F39189-2887-C4AE-A724-86C432F64B6D}"/>
              </a:ext>
            </a:extLst>
          </p:cNvPr>
          <p:cNvSpPr>
            <a:spLocks noGrp="1"/>
          </p:cNvSpPr>
          <p:nvPr>
            <p:ph type="dt" sz="half" idx="10"/>
          </p:nvPr>
        </p:nvSpPr>
        <p:spPr>
          <a:xfrm rot="10800000" flipV="1">
            <a:off x="1171575" y="6410325"/>
            <a:ext cx="10440988"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2782960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login page&#10;&#10;Description automatically generated">
            <a:extLst>
              <a:ext uri="{FF2B5EF4-FFF2-40B4-BE49-F238E27FC236}">
                <a16:creationId xmlns:a16="http://schemas.microsoft.com/office/drawing/2014/main" id="{9FF6FE90-8101-C40A-38DD-70873CCB07F0}"/>
              </a:ext>
            </a:extLst>
          </p:cNvPr>
          <p:cNvPicPr>
            <a:picLocks noChangeAspect="1"/>
          </p:cNvPicPr>
          <p:nvPr/>
        </p:nvPicPr>
        <p:blipFill>
          <a:blip r:embed="rId2"/>
          <a:stretch>
            <a:fillRect/>
          </a:stretch>
        </p:blipFill>
        <p:spPr>
          <a:xfrm>
            <a:off x="984439" y="2159695"/>
            <a:ext cx="4789827" cy="2538607"/>
          </a:xfrm>
          <a:prstGeom prst="rect">
            <a:avLst/>
          </a:prstGeom>
        </p:spPr>
      </p:pic>
      <p:cxnSp>
        <p:nvCxnSpPr>
          <p:cNvPr id="22" name="Straight Connector 21">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login screen&#10;&#10;Description automatically generated">
            <a:extLst>
              <a:ext uri="{FF2B5EF4-FFF2-40B4-BE49-F238E27FC236}">
                <a16:creationId xmlns:a16="http://schemas.microsoft.com/office/drawing/2014/main" id="{0C2A968E-2B27-253C-ABE1-4DEFC522CFDC}"/>
              </a:ext>
            </a:extLst>
          </p:cNvPr>
          <p:cNvPicPr>
            <a:picLocks noChangeAspect="1"/>
          </p:cNvPicPr>
          <p:nvPr/>
        </p:nvPicPr>
        <p:blipFill>
          <a:blip r:embed="rId3"/>
          <a:stretch>
            <a:fillRect/>
          </a:stretch>
        </p:blipFill>
        <p:spPr>
          <a:xfrm>
            <a:off x="6417734" y="2192292"/>
            <a:ext cx="4799456" cy="2495716"/>
          </a:xfrm>
          <a:prstGeom prst="rect">
            <a:avLst/>
          </a:prstGeom>
        </p:spPr>
      </p:pic>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smtClean="0"/>
              <a:pPr>
                <a:spcAft>
                  <a:spcPts val="600"/>
                </a:spcAft>
              </a:pPr>
              <a:t>80</a:t>
            </a:fld>
            <a:endParaRPr lang="en-US"/>
          </a:p>
        </p:txBody>
      </p:sp>
      <p:sp>
        <p:nvSpPr>
          <p:cNvPr id="5" name="TextBox 4">
            <a:extLst>
              <a:ext uri="{FF2B5EF4-FFF2-40B4-BE49-F238E27FC236}">
                <a16:creationId xmlns:a16="http://schemas.microsoft.com/office/drawing/2014/main" id="{F05B8188-D51F-8C9B-EACE-394D0FAC0F94}"/>
              </a:ext>
            </a:extLst>
          </p:cNvPr>
          <p:cNvSpPr txBox="1"/>
          <p:nvPr/>
        </p:nvSpPr>
        <p:spPr>
          <a:xfrm>
            <a:off x="2637182" y="1146313"/>
            <a:ext cx="14759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Signup</a:t>
            </a:r>
          </a:p>
        </p:txBody>
      </p:sp>
      <p:sp>
        <p:nvSpPr>
          <p:cNvPr id="6" name="TextBox 5">
            <a:extLst>
              <a:ext uri="{FF2B5EF4-FFF2-40B4-BE49-F238E27FC236}">
                <a16:creationId xmlns:a16="http://schemas.microsoft.com/office/drawing/2014/main" id="{B3F4A02E-6C51-E563-52D6-4E855F576EB6}"/>
              </a:ext>
            </a:extLst>
          </p:cNvPr>
          <p:cNvSpPr txBox="1"/>
          <p:nvPr/>
        </p:nvSpPr>
        <p:spPr>
          <a:xfrm>
            <a:off x="8219660" y="1146313"/>
            <a:ext cx="11777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Login</a:t>
            </a:r>
            <a:endParaRPr lang="en-US"/>
          </a:p>
        </p:txBody>
      </p:sp>
    </p:spTree>
    <p:extLst>
      <p:ext uri="{BB962C8B-B14F-4D97-AF65-F5344CB8AC3E}">
        <p14:creationId xmlns:p14="http://schemas.microsoft.com/office/powerpoint/2010/main" val="90481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dirty="0" smtClean="0"/>
              <a:pPr>
                <a:spcAft>
                  <a:spcPts val="600"/>
                </a:spcAft>
              </a:pPr>
              <a:t>81</a:t>
            </a:fld>
            <a:endParaRPr lang="en-US"/>
          </a:p>
        </p:txBody>
      </p:sp>
      <p:sp>
        <p:nvSpPr>
          <p:cNvPr id="3" name="TextBox 2">
            <a:extLst>
              <a:ext uri="{FF2B5EF4-FFF2-40B4-BE49-F238E27FC236}">
                <a16:creationId xmlns:a16="http://schemas.microsoft.com/office/drawing/2014/main" id="{15BC1B29-D874-F09C-1E92-AE1C42347025}"/>
              </a:ext>
            </a:extLst>
          </p:cNvPr>
          <p:cNvSpPr txBox="1"/>
          <p:nvPr/>
        </p:nvSpPr>
        <p:spPr>
          <a:xfrm>
            <a:off x="541683" y="5416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Home Page</a:t>
            </a:r>
            <a:endParaRPr lang="en-US"/>
          </a:p>
        </p:txBody>
      </p:sp>
      <p:pic>
        <p:nvPicPr>
          <p:cNvPr id="6" name="Picture 5" descr="A screenshot of a music application&#10;&#10;Description automatically generated">
            <a:extLst>
              <a:ext uri="{FF2B5EF4-FFF2-40B4-BE49-F238E27FC236}">
                <a16:creationId xmlns:a16="http://schemas.microsoft.com/office/drawing/2014/main" id="{CA15E198-C1C1-3869-BB2A-E5A007DABC4C}"/>
              </a:ext>
            </a:extLst>
          </p:cNvPr>
          <p:cNvPicPr>
            <a:picLocks noChangeAspect="1"/>
          </p:cNvPicPr>
          <p:nvPr/>
        </p:nvPicPr>
        <p:blipFill>
          <a:blip r:embed="rId2"/>
          <a:stretch>
            <a:fillRect/>
          </a:stretch>
        </p:blipFill>
        <p:spPr>
          <a:xfrm>
            <a:off x="1258956" y="1087194"/>
            <a:ext cx="9483586" cy="5114308"/>
          </a:xfrm>
          <a:prstGeom prst="rect">
            <a:avLst/>
          </a:prstGeom>
        </p:spPr>
      </p:pic>
    </p:spTree>
    <p:extLst>
      <p:ext uri="{BB962C8B-B14F-4D97-AF65-F5344CB8AC3E}">
        <p14:creationId xmlns:p14="http://schemas.microsoft.com/office/powerpoint/2010/main" val="38146399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music video&#10;&#10;Description automatically generated">
            <a:extLst>
              <a:ext uri="{FF2B5EF4-FFF2-40B4-BE49-F238E27FC236}">
                <a16:creationId xmlns:a16="http://schemas.microsoft.com/office/drawing/2014/main" id="{1B3DD0FF-BE73-BB9E-0656-D4709D304E6F}"/>
              </a:ext>
            </a:extLst>
          </p:cNvPr>
          <p:cNvPicPr>
            <a:picLocks noChangeAspect="1"/>
          </p:cNvPicPr>
          <p:nvPr/>
        </p:nvPicPr>
        <p:blipFill>
          <a:blip r:embed="rId2"/>
          <a:stretch>
            <a:fillRect/>
          </a:stretch>
        </p:blipFill>
        <p:spPr>
          <a:xfrm>
            <a:off x="388091" y="2147720"/>
            <a:ext cx="5510413" cy="2951839"/>
          </a:xfrm>
          <a:prstGeom prst="rect">
            <a:avLst/>
          </a:prstGeom>
        </p:spPr>
      </p:pic>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video chat&#10;&#10;Description automatically generated">
            <a:extLst>
              <a:ext uri="{FF2B5EF4-FFF2-40B4-BE49-F238E27FC236}">
                <a16:creationId xmlns:a16="http://schemas.microsoft.com/office/drawing/2014/main" id="{242075B1-1A63-6D64-C904-ABE255FE6A5A}"/>
              </a:ext>
            </a:extLst>
          </p:cNvPr>
          <p:cNvPicPr>
            <a:picLocks noChangeAspect="1"/>
          </p:cNvPicPr>
          <p:nvPr/>
        </p:nvPicPr>
        <p:blipFill>
          <a:blip r:embed="rId3"/>
          <a:stretch>
            <a:fillRect/>
          </a:stretch>
        </p:blipFill>
        <p:spPr>
          <a:xfrm>
            <a:off x="6417734" y="2151144"/>
            <a:ext cx="5602869" cy="2969840"/>
          </a:xfrm>
          <a:prstGeom prst="rect">
            <a:avLst/>
          </a:prstGeom>
        </p:spPr>
      </p:pic>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smtClean="0"/>
              <a:pPr>
                <a:spcAft>
                  <a:spcPts val="600"/>
                </a:spcAft>
              </a:pPr>
              <a:t>82</a:t>
            </a:fld>
            <a:endParaRPr lang="en-US"/>
          </a:p>
        </p:txBody>
      </p:sp>
      <p:sp>
        <p:nvSpPr>
          <p:cNvPr id="5" name="TextBox 4">
            <a:extLst>
              <a:ext uri="{FF2B5EF4-FFF2-40B4-BE49-F238E27FC236}">
                <a16:creationId xmlns:a16="http://schemas.microsoft.com/office/drawing/2014/main" id="{316E4C1E-49B8-DF5D-5584-F876CABFA0C8}"/>
              </a:ext>
            </a:extLst>
          </p:cNvPr>
          <p:cNvSpPr txBox="1"/>
          <p:nvPr/>
        </p:nvSpPr>
        <p:spPr>
          <a:xfrm>
            <a:off x="1850334" y="500270"/>
            <a:ext cx="8085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Mood Prediction and Song Recommendation</a:t>
            </a:r>
            <a:endParaRPr lang="en-US"/>
          </a:p>
        </p:txBody>
      </p:sp>
    </p:spTree>
    <p:extLst>
      <p:ext uri="{BB962C8B-B14F-4D97-AF65-F5344CB8AC3E}">
        <p14:creationId xmlns:p14="http://schemas.microsoft.com/office/powerpoint/2010/main" val="103056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ApI SLIDES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r>
              <a:rPr lang="en-US"/>
              <a:t>Wednesday, April 10, 2024</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83</a:t>
            </a:fld>
            <a:endParaRPr lang="en-US"/>
          </a:p>
        </p:txBody>
      </p:sp>
    </p:spTree>
    <p:extLst>
      <p:ext uri="{BB962C8B-B14F-4D97-AF65-F5344CB8AC3E}">
        <p14:creationId xmlns:p14="http://schemas.microsoft.com/office/powerpoint/2010/main" val="4002308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93740" y="1009183"/>
            <a:ext cx="5164014" cy="4842387"/>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defTabSz="914400">
              <a:lnSpc>
                <a:spcPct val="90000"/>
              </a:lnSpc>
              <a:spcAft>
                <a:spcPts val="600"/>
              </a:spcAft>
              <a:buClr>
                <a:schemeClr val="accent1"/>
              </a:buClr>
              <a:buFont typeface="Arial"/>
              <a:buChar char="•"/>
            </a:pPr>
            <a:r>
              <a:rPr lang="en-US"/>
              <a:t>This API endpoint “/songs-by-artist” is designed to recommend songs based on a provided artist name. </a:t>
            </a:r>
          </a:p>
          <a:p>
            <a:pPr marL="285750" indent="-285750" defTabSz="914400">
              <a:lnSpc>
                <a:spcPct val="90000"/>
              </a:lnSpc>
              <a:spcAft>
                <a:spcPts val="600"/>
              </a:spcAft>
              <a:buClr>
                <a:schemeClr val="accent1"/>
              </a:buClr>
              <a:buFont typeface="Arial"/>
              <a:buChar char="•"/>
            </a:pPr>
            <a:r>
              <a:rPr lang="en-US"/>
              <a:t>The API endpoint accepts POST requests and expects to receive a JSON payload containing an artist name. It processes this input to find and return a list of songs associated with the specified artist.</a:t>
            </a:r>
          </a:p>
          <a:p>
            <a:pPr marL="285750" indent="-285750" defTabSz="914400">
              <a:lnSpc>
                <a:spcPct val="90000"/>
              </a:lnSpc>
              <a:spcAft>
                <a:spcPts val="600"/>
              </a:spcAft>
              <a:buClr>
                <a:schemeClr val="accent1"/>
              </a:buClr>
              <a:buFont typeface="Arial"/>
              <a:buChar char="•"/>
            </a:pPr>
            <a:r>
              <a:rPr lang="en-US"/>
              <a:t>Upon receiving the request, it attempts to parse the JSON to extract the artist's name. </a:t>
            </a:r>
          </a:p>
          <a:p>
            <a:pPr marL="285750" indent="-285750" defTabSz="914400">
              <a:lnSpc>
                <a:spcPct val="90000"/>
              </a:lnSpc>
              <a:spcAft>
                <a:spcPts val="600"/>
              </a:spcAft>
              <a:buClr>
                <a:schemeClr val="accent1"/>
              </a:buClr>
              <a:buFont typeface="Arial"/>
              <a:buChar char="•"/>
            </a:pPr>
            <a:r>
              <a:rPr lang="en-US"/>
              <a:t>If no artist name is provided, it responds with an error and a 400-status code. If an artist name is given, it then uses the get_songs_by_artist function to retrieve the corresponding songs</a:t>
            </a:r>
          </a:p>
        </p:txBody>
      </p:sp>
      <p:pic>
        <p:nvPicPr>
          <p:cNvPr id="6" name="Picture 5">
            <a:extLst>
              <a:ext uri="{FF2B5EF4-FFF2-40B4-BE49-F238E27FC236}">
                <a16:creationId xmlns:a16="http://schemas.microsoft.com/office/drawing/2014/main" id="{03960652-327E-AB38-1F38-CF56D254ABDE}"/>
              </a:ext>
            </a:extLst>
          </p:cNvPr>
          <p:cNvPicPr>
            <a:picLocks noChangeAspect="1"/>
          </p:cNvPicPr>
          <p:nvPr/>
        </p:nvPicPr>
        <p:blipFill rotWithShape="1">
          <a:blip r:embed="rId2"/>
          <a:srcRect l="78" t="1" r="2500" b="1"/>
          <a:stretch/>
        </p:blipFill>
        <p:spPr>
          <a:xfrm>
            <a:off x="6089106" y="513522"/>
            <a:ext cx="6104813" cy="5557631"/>
          </a:xfrm>
          <a:prstGeom prst="rect">
            <a:avLst/>
          </a:prstGeom>
        </p:spPr>
      </p:pic>
      <p:sp>
        <p:nvSpPr>
          <p:cNvPr id="4" name="Slide Number Placeholder 3">
            <a:extLst>
              <a:ext uri="{FF2B5EF4-FFF2-40B4-BE49-F238E27FC236}">
                <a16:creationId xmlns:a16="http://schemas.microsoft.com/office/drawing/2014/main" id="{107987CC-AF0F-B1D7-9BB1-39E93D561E5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a:solidFill>
                  <a:srgbClr val="FFFFFF"/>
                </a:solidFill>
              </a:rPr>
              <a:pPr defTabSz="914400">
                <a:spcAft>
                  <a:spcPts val="600"/>
                </a:spcAft>
              </a:pPr>
              <a:t>84</a:t>
            </a:fld>
            <a:endParaRPr lang="en-US">
              <a:solidFill>
                <a:srgbClr val="FFFFFF"/>
              </a:solidFill>
            </a:endParaRPr>
          </a:p>
        </p:txBody>
      </p:sp>
      <p:sp>
        <p:nvSpPr>
          <p:cNvPr id="2" name="TextBox 1">
            <a:extLst>
              <a:ext uri="{FF2B5EF4-FFF2-40B4-BE49-F238E27FC236}">
                <a16:creationId xmlns:a16="http://schemas.microsoft.com/office/drawing/2014/main" id="{D21CE49E-26D7-70BE-3A67-0F38532D931B}"/>
              </a:ext>
            </a:extLst>
          </p:cNvPr>
          <p:cNvSpPr txBox="1"/>
          <p:nvPr/>
        </p:nvSpPr>
        <p:spPr>
          <a:xfrm>
            <a:off x="765313" y="359465"/>
            <a:ext cx="4267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songs-by-artist</a:t>
            </a:r>
            <a:endParaRPr lang="en-US" sz="2400" b="1" i="1" u="sng">
              <a:highlight>
                <a:srgbClr val="FF0000"/>
              </a:highlight>
            </a:endParaRPr>
          </a:p>
        </p:txBody>
      </p:sp>
    </p:spTree>
    <p:extLst>
      <p:ext uri="{BB962C8B-B14F-4D97-AF65-F5344CB8AC3E}">
        <p14:creationId xmlns:p14="http://schemas.microsoft.com/office/powerpoint/2010/main" val="3475997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C2BDD2-3449-6008-FD94-E2605A9B4CA4}"/>
              </a:ext>
            </a:extLst>
          </p:cNvPr>
          <p:cNvSpPr txBox="1"/>
          <p:nvPr/>
        </p:nvSpPr>
        <p:spPr>
          <a:xfrm>
            <a:off x="788101" y="1116215"/>
            <a:ext cx="5669253" cy="4023360"/>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defTabSz="914400">
              <a:lnSpc>
                <a:spcPct val="90000"/>
              </a:lnSpc>
              <a:spcAft>
                <a:spcPts val="600"/>
              </a:spcAft>
              <a:buClr>
                <a:schemeClr val="accent1"/>
              </a:buClr>
              <a:buFont typeface="Arial"/>
              <a:buChar char="•"/>
            </a:pPr>
            <a:r>
              <a:rPr lang="en-US"/>
              <a:t>The function recommend_songs takes a predicted class of mood from an image and maps it to a corresponding mood category. For example, 'Disgust' is mapped to 'Sad', and combinations like ['Happy', 'Sad'] or ['Fear', 'Angry'] are mapped to 'Happy' or 'Calm' respectively. Any other mood prediction results in the 'Energetic' category.</a:t>
            </a:r>
          </a:p>
          <a:p>
            <a:pPr marL="285750" indent="-285750" defTabSz="914400">
              <a:lnSpc>
                <a:spcPct val="90000"/>
              </a:lnSpc>
              <a:spcAft>
                <a:spcPts val="600"/>
              </a:spcAft>
              <a:buClr>
                <a:schemeClr val="accent1"/>
              </a:buClr>
              <a:buFont typeface="Arial"/>
              <a:buChar char="•"/>
            </a:pPr>
            <a:r>
              <a:rPr lang="en-US"/>
              <a:t>Once the mood is determined, the system filters the songs from the Music_Player dataset that match the mood category. Then it sorts these songs by their popularity in descending order and returns the top 5 as a dictionary in the 'records' format.</a:t>
            </a:r>
          </a:p>
        </p:txBody>
      </p:sp>
      <p:pic>
        <p:nvPicPr>
          <p:cNvPr id="10" name="Picture 9" descr="A screen shot of a computer program&#10;&#10;Description automatically generated">
            <a:extLst>
              <a:ext uri="{FF2B5EF4-FFF2-40B4-BE49-F238E27FC236}">
                <a16:creationId xmlns:a16="http://schemas.microsoft.com/office/drawing/2014/main" id="{B48F3A73-4918-CD41-326D-1F4FD4C3B107}"/>
              </a:ext>
            </a:extLst>
          </p:cNvPr>
          <p:cNvPicPr>
            <a:picLocks noChangeAspect="1"/>
          </p:cNvPicPr>
          <p:nvPr/>
        </p:nvPicPr>
        <p:blipFill rotWithShape="1">
          <a:blip r:embed="rId2"/>
          <a:srcRect l="-528" t="-2" r="-1222"/>
          <a:stretch/>
        </p:blipFill>
        <p:spPr>
          <a:xfrm>
            <a:off x="6656960" y="356162"/>
            <a:ext cx="5536732" cy="5988317"/>
          </a:xfrm>
          <a:prstGeom prst="rect">
            <a:avLst/>
          </a:prstGeom>
        </p:spPr>
      </p:pic>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a:solidFill>
                  <a:srgbClr val="FFFFFF"/>
                </a:solidFill>
              </a:rPr>
              <a:pPr defTabSz="914400">
                <a:spcAft>
                  <a:spcPts val="600"/>
                </a:spcAft>
              </a:pPr>
              <a:t>85</a:t>
            </a:fld>
            <a:endParaRPr lang="en-US">
              <a:solidFill>
                <a:srgbClr val="FFFFFF"/>
              </a:solidFill>
            </a:endParaRPr>
          </a:p>
        </p:txBody>
      </p:sp>
      <p:sp>
        <p:nvSpPr>
          <p:cNvPr id="12" name="TextBox 11">
            <a:extLst>
              <a:ext uri="{FF2B5EF4-FFF2-40B4-BE49-F238E27FC236}">
                <a16:creationId xmlns:a16="http://schemas.microsoft.com/office/drawing/2014/main" id="{5DB05B26-2B91-EF6D-6A50-60A7330DF09B}"/>
              </a:ext>
            </a:extLst>
          </p:cNvPr>
          <p:cNvSpPr txBox="1"/>
          <p:nvPr/>
        </p:nvSpPr>
        <p:spPr>
          <a:xfrm>
            <a:off x="8422105" y="751973"/>
            <a:ext cx="3068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D65C4839-39DF-B2C3-8677-339F2537B086}"/>
              </a:ext>
            </a:extLst>
          </p:cNvPr>
          <p:cNvSpPr txBox="1"/>
          <p:nvPr/>
        </p:nvSpPr>
        <p:spPr>
          <a:xfrm>
            <a:off x="790161" y="516835"/>
            <a:ext cx="40932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Tree>
    <p:extLst>
      <p:ext uri="{BB962C8B-B14F-4D97-AF65-F5344CB8AC3E}">
        <p14:creationId xmlns:p14="http://schemas.microsoft.com/office/powerpoint/2010/main" val="1690312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66641" y="1124497"/>
            <a:ext cx="4874124" cy="4346381"/>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defTabSz="914400">
              <a:lnSpc>
                <a:spcPct val="90000"/>
              </a:lnSpc>
              <a:spcAft>
                <a:spcPts val="600"/>
              </a:spcAft>
              <a:buClr>
                <a:schemeClr val="accent1"/>
              </a:buClr>
              <a:buFont typeface="Arial"/>
              <a:buChar char="•"/>
            </a:pPr>
            <a:r>
              <a:rPr lang="en-US" i="0">
                <a:effectLst/>
                <a:highlight>
                  <a:srgbClr val="FFFFFF"/>
                </a:highlight>
              </a:rPr>
              <a:t>Before making a prediction, the code asserts that the shape of the pre-processed image array matches the expected input shape for the model, which is (1, 150, 150, 3). If the shape does not match, an assertion error with the message "Unexpected image shape" will be raised.</a:t>
            </a:r>
            <a:endParaRPr lang="en-US"/>
          </a:p>
          <a:p>
            <a:pPr marL="285750" indent="-285750" defTabSz="914400">
              <a:lnSpc>
                <a:spcPct val="90000"/>
              </a:lnSpc>
              <a:spcAft>
                <a:spcPts val="600"/>
              </a:spcAft>
              <a:buClr>
                <a:schemeClr val="accent1"/>
              </a:buClr>
              <a:buFont typeface="Arial"/>
              <a:buChar char="•"/>
            </a:pPr>
            <a:r>
              <a:rPr lang="en-US">
                <a:highlight>
                  <a:srgbClr val="FFFFFF"/>
                </a:highlight>
              </a:rPr>
              <a:t>The response is constructed as a JSON object with two fields: 'prediction', containing the name of the predicted mood class, and 'recommended_songs', containing the list of songs recommended by the system. This response is then returned to the client. If an exception occurs during the process, an error response with a 400-status code and the exception message is returned.</a:t>
            </a:r>
            <a:endParaRPr lang="en-US" b="0" i="0">
              <a:effectLst/>
              <a:highlight>
                <a:srgbClr val="FFFFFF"/>
              </a:highlight>
            </a:endParaRPr>
          </a:p>
          <a:p>
            <a:pPr marL="285750" indent="-285750" defTabSz="914400">
              <a:lnSpc>
                <a:spcPct val="90000"/>
              </a:lnSpc>
              <a:spcAft>
                <a:spcPts val="600"/>
              </a:spcAft>
              <a:buClr>
                <a:schemeClr val="accent1"/>
              </a:buClr>
              <a:buFont typeface="Arial"/>
              <a:buChar char="•"/>
            </a:pPr>
            <a:endParaRPr lang="en-US"/>
          </a:p>
        </p:txBody>
      </p:sp>
      <p:pic>
        <p:nvPicPr>
          <p:cNvPr id="5" name="Picture 4" descr="A computer screen shot of text&#10;&#10;Description automatically generated">
            <a:extLst>
              <a:ext uri="{FF2B5EF4-FFF2-40B4-BE49-F238E27FC236}">
                <a16:creationId xmlns:a16="http://schemas.microsoft.com/office/drawing/2014/main" id="{70C9458B-1589-FA44-9E22-A3C4EB03548D}"/>
              </a:ext>
            </a:extLst>
          </p:cNvPr>
          <p:cNvPicPr>
            <a:picLocks noChangeAspect="1"/>
          </p:cNvPicPr>
          <p:nvPr/>
        </p:nvPicPr>
        <p:blipFill rotWithShape="1">
          <a:blip r:embed="rId2"/>
          <a:srcRect l="-5079" t="-1647" r="11134" b="1645"/>
          <a:stretch/>
        </p:blipFill>
        <p:spPr>
          <a:xfrm>
            <a:off x="5609804" y="676246"/>
            <a:ext cx="6582196" cy="5242882"/>
          </a:xfrm>
          <a:prstGeom prst="rect">
            <a:avLst/>
          </a:prstGeom>
        </p:spPr>
      </p:pic>
      <p:sp>
        <p:nvSpPr>
          <p:cNvPr id="4" name="Slide Number Placeholder 3">
            <a:extLst>
              <a:ext uri="{FF2B5EF4-FFF2-40B4-BE49-F238E27FC236}">
                <a16:creationId xmlns:a16="http://schemas.microsoft.com/office/drawing/2014/main" id="{107987CC-AF0F-B1D7-9BB1-39E93D561E5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a:solidFill>
                  <a:srgbClr val="FFFFFF"/>
                </a:solidFill>
              </a:rPr>
              <a:pPr defTabSz="914400">
                <a:spcAft>
                  <a:spcPts val="600"/>
                </a:spcAft>
              </a:pPr>
              <a:t>86</a:t>
            </a:fld>
            <a:endParaRPr lang="en-US">
              <a:solidFill>
                <a:srgbClr val="FFFFFF"/>
              </a:solidFill>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182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Tree>
    <p:extLst>
      <p:ext uri="{BB962C8B-B14F-4D97-AF65-F5344CB8AC3E}">
        <p14:creationId xmlns:p14="http://schemas.microsoft.com/office/powerpoint/2010/main" val="1089291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3879731"/>
          </a:xfrm>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GITHUB Link </a:t>
            </a:r>
            <a:r>
              <a:rPr lang="en-US" sz="4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https://github.com/htmw/2024S-Dev-Dynasty/wiki</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87</a:t>
            </a:fld>
            <a:endParaRPr lang="en-US"/>
          </a:p>
        </p:txBody>
      </p:sp>
    </p:spTree>
    <p:extLst>
      <p:ext uri="{BB962C8B-B14F-4D97-AF65-F5344CB8AC3E}">
        <p14:creationId xmlns:p14="http://schemas.microsoft.com/office/powerpoint/2010/main" val="1951459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4007550"/>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LIVE APPLICATION DEMO </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LINk</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r>
              <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https://www.youtube.com/watch?v=O0ubhMgBNQg&amp;feature=youtu.be</a:t>
            </a:r>
            <a:endPar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a:t>MoodSphere</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88</a:t>
            </a:fld>
            <a:endParaRPr lang="en-US"/>
          </a:p>
        </p:txBody>
      </p:sp>
    </p:spTree>
    <p:extLst>
      <p:ext uri="{BB962C8B-B14F-4D97-AF65-F5344CB8AC3E}">
        <p14:creationId xmlns:p14="http://schemas.microsoft.com/office/powerpoint/2010/main" val="2424621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462719" y="447175"/>
            <a:ext cx="3091607" cy="1727643"/>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2" b="22"/>
          <a:stretch/>
        </p:blipFill>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p:txBody>
          <a:bodyPr/>
          <a:lstStyle/>
          <a:p>
            <a:r>
              <a:rPr lang="en-US"/>
              <a:t>MoodSphere</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p:txBody>
          <a:bodyPr vert="horz" lIns="45720" tIns="45720" rIns="45720" bIns="45720" rtlCol="0" anchor="t">
            <a:normAutofit/>
          </a:bodyPr>
          <a:lstStyle/>
          <a:p>
            <a:r>
              <a:rPr lang="en-US"/>
              <a:t>DevDynasty</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p:txBody>
          <a:bodyPr/>
          <a:lstStyle/>
          <a:p>
            <a:fld id="{C01389E6-C847-4AD0-B56D-D205B2EAB1EE}" type="slidenum">
              <a:rPr lang="en-US" smtClean="0"/>
              <a:pPr/>
              <a:t>89</a:t>
            </a:fld>
            <a:endParaRPr lang="en-US"/>
          </a:p>
        </p:txBody>
      </p:sp>
    </p:spTree>
    <p:extLst>
      <p:ext uri="{BB962C8B-B14F-4D97-AF65-F5344CB8AC3E}">
        <p14:creationId xmlns:p14="http://schemas.microsoft.com/office/powerpoint/2010/main" val="348600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72EF9-CE05-0C93-B2A4-20266AA1F8F9}"/>
              </a:ext>
            </a:extLst>
          </p:cNvPr>
          <p:cNvPicPr>
            <a:picLocks noChangeAspect="1"/>
          </p:cNvPicPr>
          <p:nvPr/>
        </p:nvPicPr>
        <p:blipFill rotWithShape="1">
          <a:blip r:embed="rId2"/>
          <a:srcRect t="532" r="1" b="12350"/>
          <a:stretch/>
        </p:blipFill>
        <p:spPr>
          <a:xfrm>
            <a:off x="62252" y="85728"/>
            <a:ext cx="5935134" cy="6248508"/>
          </a:xfrm>
          <a:prstGeom prst="rect">
            <a:avLst/>
          </a:prstGeom>
        </p:spPr>
      </p:pic>
      <p:pic>
        <p:nvPicPr>
          <p:cNvPr id="5" name="Picture 4">
            <a:extLst>
              <a:ext uri="{FF2B5EF4-FFF2-40B4-BE49-F238E27FC236}">
                <a16:creationId xmlns:a16="http://schemas.microsoft.com/office/drawing/2014/main" id="{2FA01F91-9B39-87F5-7243-2266A8C44FBC}"/>
              </a:ext>
            </a:extLst>
          </p:cNvPr>
          <p:cNvPicPr>
            <a:picLocks noChangeAspect="1"/>
          </p:cNvPicPr>
          <p:nvPr/>
        </p:nvPicPr>
        <p:blipFill rotWithShape="1">
          <a:blip r:embed="rId3"/>
          <a:srcRect t="11038" r="1" b="1"/>
          <a:stretch/>
        </p:blipFill>
        <p:spPr>
          <a:xfrm>
            <a:off x="6256868" y="643467"/>
            <a:ext cx="5291666" cy="5571066"/>
          </a:xfrm>
          <a:prstGeom prst="rect">
            <a:avLst/>
          </a:prstGeom>
        </p:spPr>
      </p:pic>
      <p:sp>
        <p:nvSpPr>
          <p:cNvPr id="8" name="Slide Number Placeholder 7">
            <a:extLst>
              <a:ext uri="{FF2B5EF4-FFF2-40B4-BE49-F238E27FC236}">
                <a16:creationId xmlns:a16="http://schemas.microsoft.com/office/drawing/2014/main" id="{54DB475C-599C-56C9-0CB0-7E24186A7535}"/>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01389E6-C847-4AD0-B56D-D205B2EAB1EE}" type="slidenum">
              <a:rPr lang="en-US" smtClean="0"/>
              <a:pPr>
                <a:spcAft>
                  <a:spcPts val="600"/>
                </a:spcAft>
              </a:pPr>
              <a:t>9</a:t>
            </a:fld>
            <a:endParaRPr lang="en-US"/>
          </a:p>
        </p:txBody>
      </p:sp>
      <p:sp>
        <p:nvSpPr>
          <p:cNvPr id="6" name="Footer Placeholder 6">
            <a:extLst>
              <a:ext uri="{FF2B5EF4-FFF2-40B4-BE49-F238E27FC236}">
                <a16:creationId xmlns:a16="http://schemas.microsoft.com/office/drawing/2014/main" id="{A117DBCD-C03B-4348-172C-0CF79523E8A6}"/>
              </a:ext>
            </a:extLst>
          </p:cNvPr>
          <p:cNvSpPr>
            <a:spLocks noGrp="1"/>
          </p:cNvSpPr>
          <p:nvPr>
            <p:ph type="ftr" sz="quarter" idx="11"/>
          </p:nvPr>
        </p:nvSpPr>
        <p:spPr>
          <a:xfrm>
            <a:off x="4842932" y="6470704"/>
            <a:ext cx="5901459" cy="274320"/>
          </a:xfrm>
        </p:spPr>
        <p:txBody>
          <a:bodyPr/>
          <a:lstStyle/>
          <a:p>
            <a:r>
              <a:rPr lang="en-US"/>
              <a:t>MoodSphere</a:t>
            </a:r>
          </a:p>
        </p:txBody>
      </p:sp>
    </p:spTree>
    <p:extLst>
      <p:ext uri="{BB962C8B-B14F-4D97-AF65-F5344CB8AC3E}">
        <p14:creationId xmlns:p14="http://schemas.microsoft.com/office/powerpoint/2010/main" val="883509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9123E8-1B6B-49B5-873D-A8D01C369B68}">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1E43E0E-1DE3-4D32-85EB-739731B9E71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51EB17-D597-42E7-995C-18B75FCBF23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89</Slides>
  <Notes>9</Notes>
  <HiddenSlides>0</HiddenSlide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Integral</vt:lpstr>
      <vt:lpstr>mooDSpHERE</vt:lpstr>
      <vt:lpstr>Agenda</vt:lpstr>
      <vt:lpstr>team</vt:lpstr>
      <vt:lpstr>team</vt:lpstr>
      <vt:lpstr>IMPROVEMENTS FROM FEEDBACK + changes</vt:lpstr>
      <vt:lpstr>Project Description</vt:lpstr>
      <vt:lpstr>Problem statement</vt:lpstr>
      <vt:lpstr>tEAM-WORK AGREEMENT</vt:lpstr>
      <vt:lpstr>PowerPoint Presentation</vt:lpstr>
      <vt:lpstr>personas</vt:lpstr>
      <vt:lpstr>PowerPoint Presentation</vt:lpstr>
      <vt:lpstr>PowerPoint Presentation</vt:lpstr>
      <vt:lpstr>PowerPoint Presentation</vt:lpstr>
      <vt:lpstr>PowerPoint Presentation</vt:lpstr>
      <vt:lpstr>PowerPoint Presentation</vt:lpstr>
      <vt:lpstr>MINIMAL VIABLE PRODUCT(MVP)</vt:lpstr>
      <vt:lpstr>PowerPoint Presentation</vt:lpstr>
      <vt:lpstr>PowerPoint Presentation</vt:lpstr>
      <vt:lpstr>PowerPoint Presentation</vt:lpstr>
      <vt:lpstr>TECHNOLOGIES </vt:lpstr>
      <vt:lpstr>Technologies </vt:lpstr>
      <vt:lpstr>Technologies description</vt:lpstr>
      <vt:lpstr>TECHNOLOGIES DESCRIPTION </vt:lpstr>
      <vt:lpstr>Algorithms AND EXPLANATION</vt:lpstr>
      <vt:lpstr>Diagrams</vt:lpstr>
      <vt:lpstr>PowerPoint Presentation</vt:lpstr>
      <vt:lpstr>PowerPoint Presentation</vt:lpstr>
      <vt:lpstr>Entity relationship diagram</vt:lpstr>
      <vt:lpstr>PowerPoint Presentation</vt:lpstr>
      <vt:lpstr>State diagram</vt:lpstr>
      <vt:lpstr>PowerPoint Presentation</vt:lpstr>
      <vt:lpstr>SPRINT 2 RECAP</vt:lpstr>
      <vt:lpstr>PowerPoint Presentation</vt:lpstr>
      <vt:lpstr>PowerPoint Presentation</vt:lpstr>
      <vt:lpstr>product Backlog </vt:lpstr>
      <vt:lpstr>PowerPoint Presentation</vt:lpstr>
      <vt:lpstr>PowerPoint Presentation</vt:lpstr>
      <vt:lpstr>PowerPoint Presentation</vt:lpstr>
      <vt:lpstr>PowerPoint Presentation</vt:lpstr>
      <vt:lpstr>PowerPoint Presentation</vt:lpstr>
      <vt:lpstr>PowerPoint Presentation</vt:lpstr>
      <vt:lpstr> sprint-3 BackLog </vt:lpstr>
      <vt:lpstr> sprint-3 User Stories &amp; Acceptance Criteria  </vt:lpstr>
      <vt:lpstr>PowerPoint Presentation</vt:lpstr>
      <vt:lpstr>PowerPoint Presentation</vt:lpstr>
      <vt:lpstr>Testcases For sprint-3 Backlog  </vt:lpstr>
      <vt:lpstr>PowerPoint Presentation</vt:lpstr>
      <vt:lpstr>PowerPoint Presentation</vt:lpstr>
      <vt:lpstr>Completed stories in sprint-3</vt:lpstr>
      <vt:lpstr>PowerPoint Presentation</vt:lpstr>
      <vt:lpstr>PowerPoint Presentation</vt:lpstr>
      <vt:lpstr>inCompleted stories in sprint-3</vt:lpstr>
      <vt:lpstr>PowerPoint Presentation</vt:lpstr>
      <vt:lpstr> metrics</vt:lpstr>
      <vt:lpstr>Sprint -3 Team Velocity</vt:lpstr>
      <vt:lpstr>PowerPoint Presentation</vt:lpstr>
      <vt:lpstr>Team’s Historical Velocity</vt:lpstr>
      <vt:lpstr>PowerPoint Presentation</vt:lpstr>
      <vt:lpstr>Burndown charts</vt:lpstr>
      <vt:lpstr>Sprint-3 Burndown chart</vt:lpstr>
      <vt:lpstr>PowerPoint Presentation</vt:lpstr>
      <vt:lpstr>Historical Burndown chart </vt:lpstr>
      <vt:lpstr>PowerPoint Presentation</vt:lpstr>
      <vt:lpstr>Average Burndown chart </vt:lpstr>
      <vt:lpstr>PowerPoint Presentation</vt:lpstr>
      <vt:lpstr>Sprint -3 Completed/committed  Ratio</vt:lpstr>
      <vt:lpstr>PowerPoint Presentation</vt:lpstr>
      <vt:lpstr>Average Completed/committed  Ratio</vt:lpstr>
      <vt:lpstr>PowerPoint Presentation</vt:lpstr>
      <vt:lpstr>Historic Completed/committed  Ratio</vt:lpstr>
      <vt:lpstr>PowerPoint Presentation</vt:lpstr>
      <vt:lpstr>RETROSPECTIVE</vt:lpstr>
      <vt:lpstr>PowerPoint Presentation</vt:lpstr>
      <vt:lpstr>sprint-4 Backlog</vt:lpstr>
      <vt:lpstr>PowerPoint Presentation</vt:lpstr>
      <vt:lpstr>PowerPoint Presentation</vt:lpstr>
      <vt:lpstr>PROJECT DEMO</vt:lpstr>
      <vt:lpstr>App Screenshots</vt:lpstr>
      <vt:lpstr>PowerPoint Presentation</vt:lpstr>
      <vt:lpstr>PowerPoint Presentation</vt:lpstr>
      <vt:lpstr>PowerPoint Presentation</vt:lpstr>
      <vt:lpstr>PowerPoint Presentation</vt:lpstr>
      <vt:lpstr>ApI SLIDES</vt:lpstr>
      <vt:lpstr>PowerPoint Presentation</vt:lpstr>
      <vt:lpstr>PowerPoint Presentation</vt:lpstr>
      <vt:lpstr>PowerPoint Presentation</vt:lpstr>
      <vt:lpstr>GITHUB Link https://github.com/htmw/2024S-Dev-Dynasty/wiki </vt:lpstr>
      <vt:lpstr>LIVE APPLICATION DEMO LINk https://www.youtube.com/watch?v=O0ubhMgBNQg&amp;feature=youtu.be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Mahesh Sagar</dc:creator>
  <cp:revision>2</cp:revision>
  <dcterms:created xsi:type="dcterms:W3CDTF">2024-02-10T15:54:54Z</dcterms:created>
  <dcterms:modified xsi:type="dcterms:W3CDTF">2024-04-11T00:58:50Z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